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sldIdLst>
    <p:sldId id="256" r:id="rId2"/>
    <p:sldId id="299" r:id="rId3"/>
    <p:sldId id="300" r:id="rId4"/>
    <p:sldId id="301" r:id="rId5"/>
    <p:sldId id="302" r:id="rId6"/>
    <p:sldId id="308" r:id="rId7"/>
    <p:sldId id="303" r:id="rId8"/>
    <p:sldId id="304" r:id="rId9"/>
    <p:sldId id="310" r:id="rId10"/>
    <p:sldId id="262" r:id="rId11"/>
    <p:sldId id="305" r:id="rId12"/>
    <p:sldId id="306" r:id="rId13"/>
    <p:sldId id="307" r:id="rId14"/>
    <p:sldId id="309" r:id="rId15"/>
    <p:sldId id="27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1D04A-939C-435D-A79E-A2E1C23979E4}" type="datetimeFigureOut">
              <a:rPr lang="ru-RU" smtClean="0"/>
              <a:pPr/>
              <a:t>09.02.2026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5E5E97-FC5D-46A3-AF4C-507CD80713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554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1DC3235-73F8-4BFE-BDBF-0131A2199E54}" type="datetimeFigureOut">
              <a:rPr lang="ru-RU" smtClean="0"/>
              <a:pPr/>
              <a:t>09.02.2026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C3235-73F8-4BFE-BDBF-0131A2199E54}" type="datetimeFigureOut">
              <a:rPr lang="ru-RU" smtClean="0"/>
              <a:pPr/>
              <a:t>09.02.2026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C3235-73F8-4BFE-BDBF-0131A2199E54}" type="datetimeFigureOut">
              <a:rPr lang="ru-RU" smtClean="0"/>
              <a:pPr/>
              <a:t>09.02.2026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C3235-73F8-4BFE-BDBF-0131A2199E54}" type="datetimeFigureOut">
              <a:rPr lang="ru-RU" smtClean="0"/>
              <a:pPr/>
              <a:t>09.02.2026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1DC3235-73F8-4BFE-BDBF-0131A2199E54}" type="datetimeFigureOut">
              <a:rPr lang="ru-RU" smtClean="0"/>
              <a:pPr/>
              <a:t>09.02.2026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1DC3235-73F8-4BFE-BDBF-0131A2199E54}" type="datetimeFigureOut">
              <a:rPr lang="ru-RU" smtClean="0"/>
              <a:pPr/>
              <a:t>09.02.2026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C3235-73F8-4BFE-BDBF-0131A2199E54}" type="datetimeFigureOut">
              <a:rPr lang="ru-RU" smtClean="0"/>
              <a:pPr/>
              <a:t>09.02.2026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C3235-73F8-4BFE-BDBF-0131A2199E54}" type="datetimeFigureOut">
              <a:rPr lang="ru-RU" smtClean="0"/>
              <a:pPr/>
              <a:t>09.02.2026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C3235-73F8-4BFE-BDBF-0131A2199E54}" type="datetimeFigureOut">
              <a:rPr lang="ru-RU" smtClean="0"/>
              <a:pPr/>
              <a:t>09.02.2026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C3235-73F8-4BFE-BDBF-0131A2199E54}" type="datetimeFigureOut">
              <a:rPr lang="ru-RU" smtClean="0"/>
              <a:pPr/>
              <a:t>09.02.2026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C3235-73F8-4BFE-BDBF-0131A2199E54}" type="datetimeFigureOut">
              <a:rPr lang="ru-RU" smtClean="0"/>
              <a:pPr/>
              <a:t>09.02.2026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1DC3235-73F8-4BFE-BDBF-0131A2199E54}" type="datetimeFigureOut">
              <a:rPr lang="ru-RU" smtClean="0"/>
              <a:pPr/>
              <a:t>09.02.2026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488ACCB-6FDB-4854-8B20-89AB19EABE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11560" y="1124744"/>
            <a:ext cx="791446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e-BY" sz="4400" b="1" spc="10" dirty="0">
                <a:solidFill>
                  <a:schemeClr val="accent2">
                    <a:lumMod val="50000"/>
                  </a:schemeClr>
                </a:solidFill>
              </a:rPr>
              <a:t>Сравнительный анализ основных показателей учреждений культуры клубного типа </a:t>
            </a:r>
          </a:p>
          <a:p>
            <a:pPr algn="ctr"/>
            <a:r>
              <a:rPr lang="be-BY" sz="4400" b="1" spc="10" dirty="0">
                <a:solidFill>
                  <a:schemeClr val="accent2">
                    <a:lumMod val="50000"/>
                  </a:schemeClr>
                </a:solidFill>
              </a:rPr>
              <a:t>за </a:t>
            </a:r>
            <a:r>
              <a:rPr lang="be-BY" sz="4400" b="1" spc="10" dirty="0" smtClean="0">
                <a:solidFill>
                  <a:schemeClr val="accent2">
                    <a:lumMod val="50000"/>
                  </a:schemeClr>
                </a:solidFill>
              </a:rPr>
              <a:t>2025 </a:t>
            </a:r>
            <a:r>
              <a:rPr lang="be-BY" sz="4400" b="1" spc="10" dirty="0">
                <a:solidFill>
                  <a:schemeClr val="accent2">
                    <a:lumMod val="50000"/>
                  </a:schemeClr>
                </a:solidFill>
              </a:rPr>
              <a:t>год по данным статистических отчетов </a:t>
            </a:r>
          </a:p>
          <a:p>
            <a:pPr algn="ctr"/>
            <a:r>
              <a:rPr lang="be-BY" sz="4400" b="1" spc="10" dirty="0">
                <a:solidFill>
                  <a:schemeClr val="accent2">
                    <a:lumMod val="50000"/>
                  </a:schemeClr>
                </a:solidFill>
              </a:rPr>
              <a:t>1-клуб и ИБД </a:t>
            </a:r>
            <a:r>
              <a:rPr lang="ru-RU" sz="4000" spc="10" dirty="0"/>
              <a:t/>
            </a:r>
            <a:br>
              <a:rPr lang="ru-RU" sz="4000" spc="10" dirty="0"/>
            </a:br>
            <a:endParaRPr lang="ru-RU" sz="4000" spc="10" dirty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9760" y="476672"/>
            <a:ext cx="3286148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15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cs typeface="Arial" pitchFamily="34" charset="0"/>
              </a:rPr>
              <a:t>327</a:t>
            </a:r>
            <a:endParaRPr lang="ru-RU" sz="115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80930" y="930642"/>
            <a:ext cx="564449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  <a:cs typeface="Arial" pitchFamily="34" charset="0"/>
              </a:rPr>
              <a:t>УЧРЕЖДЕНИЙ КУЛЬТУРЫ </a:t>
            </a:r>
          </a:p>
          <a:p>
            <a:pPr algn="ctr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  <a:cs typeface="Arial" pitchFamily="34" charset="0"/>
              </a:rPr>
              <a:t>КЛУБНОГО ТИПА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4511" y="3046625"/>
            <a:ext cx="83359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  <a:cs typeface="Arial" pitchFamily="34" charset="0"/>
              </a:rPr>
              <a:t>СОКРАТИЛАСЬ НА               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  <a:cs typeface="Arial" pitchFamily="34" charset="0"/>
              </a:rPr>
              <a:t>УЧРЕЖДЕНИЙ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19872" y="2481856"/>
            <a:ext cx="3286148" cy="1461939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9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11</a:t>
            </a:r>
            <a:endParaRPr lang="ru-RU" sz="89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87002" y="5015089"/>
            <a:ext cx="25458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cs typeface="Arial" pitchFamily="34" charset="0"/>
              </a:rPr>
              <a:t>Оршанский район</a:t>
            </a: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cs typeface="Arial" pitchFamily="34" charset="0"/>
              </a:rPr>
              <a:t> 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cs typeface="Arial" pitchFamily="34" charset="0"/>
              </a:rPr>
              <a:t>г.Витебск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5" y="4355717"/>
            <a:ext cx="438093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Верхнедвинский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район</a:t>
            </a:r>
          </a:p>
          <a:p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Глубокский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район</a:t>
            </a:r>
          </a:p>
          <a:p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Городокский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район (-2)</a:t>
            </a:r>
          </a:p>
          <a:p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Миорский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район (-2)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  <a:p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Оршанский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район (-3)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  <a:p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Ушачский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район</a:t>
            </a:r>
          </a:p>
          <a:p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Шумилинский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район (-3)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2996952"/>
            <a:ext cx="3024336" cy="1631216"/>
          </a:xfrm>
          <a:prstGeom prst="rect">
            <a:avLst/>
          </a:prstGeom>
          <a:effectLst>
            <a:glow rad="139700">
              <a:schemeClr val="bg1"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10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525779" y="3540109"/>
            <a:ext cx="933269" cy="1631216"/>
          </a:xfrm>
          <a:prstGeom prst="rect">
            <a:avLst/>
          </a:prstGeom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ru-RU" sz="10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48274451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83568" y="1412776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ru-RU" sz="8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2576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ФОРМИРОВАНИЙ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493948" y="2564904"/>
            <a:ext cx="5040561" cy="14652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- 76</a:t>
            </a:r>
            <a:r>
              <a:rPr lang="ru-RU" sz="8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к 2024 г.</a:t>
            </a:r>
            <a:endParaRPr lang="ru-RU" sz="4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4172464"/>
            <a:ext cx="63367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32195</a:t>
            </a:r>
            <a:r>
              <a:rPr lang="ru-RU" dirty="0" smtClean="0"/>
              <a:t>    </a:t>
            </a: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ЧЕЛОВЕК</a:t>
            </a:r>
            <a:endParaRPr lang="ru-RU" sz="4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5372638"/>
            <a:ext cx="482215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300"/>
              </a:spcBef>
              <a:buClr>
                <a:srgbClr val="0BD0D9"/>
              </a:buClr>
            </a:pPr>
            <a:r>
              <a:rPr lang="ru-RU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46</a:t>
            </a:r>
            <a:r>
              <a:rPr lang="ru-RU" sz="8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b="1" dirty="0">
                <a:solidFill>
                  <a:srgbClr val="009DD9">
                    <a:lumMod val="75000"/>
                  </a:srgbClr>
                </a:solidFill>
              </a:rPr>
              <a:t>к 2024 г.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764704"/>
            <a:ext cx="85940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ln w="18415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КЛУБНЫЕ ФОРМИРОВАНИЯ</a:t>
            </a:r>
            <a:r>
              <a:rPr lang="en-US" sz="4000" b="1" dirty="0" smtClean="0">
                <a:ln w="18415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endParaRPr lang="ru-RU" sz="4000" b="1" dirty="0">
              <a:ln w="18415" cmpd="sng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83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228814"/>
              </p:ext>
            </p:extLst>
          </p:nvPr>
        </p:nvGraphicFramePr>
        <p:xfrm>
          <a:off x="1078294" y="1844824"/>
          <a:ext cx="6984775" cy="122413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969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969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9695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9695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9695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1334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2021 </a:t>
                      </a:r>
                      <a:r>
                        <a:rPr lang="ru-RU" sz="2000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2022 </a:t>
                      </a:r>
                      <a:r>
                        <a:rPr lang="ru-RU" sz="2000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2023 </a:t>
                      </a:r>
                      <a:r>
                        <a:rPr lang="ru-RU" sz="2000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2024 </a:t>
                      </a:r>
                      <a:r>
                        <a:rPr lang="ru-RU" sz="2000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2025 </a:t>
                      </a:r>
                      <a:r>
                        <a:rPr lang="ru-RU" sz="2000" dirty="0"/>
                        <a:t>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10789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8,0</a:t>
                      </a:r>
                      <a:endParaRPr lang="ru-RU" sz="40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8,1</a:t>
                      </a:r>
                      <a:endParaRPr lang="ru-RU" sz="40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7,9</a:t>
                      </a:r>
                      <a:endParaRPr lang="ru-RU" sz="40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7,8</a:t>
                      </a:r>
                      <a:endParaRPr lang="ru-RU" sz="40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7,9</a:t>
                      </a:r>
                      <a:endParaRPr lang="ru-RU" sz="40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23528" y="845288"/>
            <a:ext cx="83856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000" b="1" dirty="0" smtClean="0">
                <a:solidFill>
                  <a:schemeClr val="accent2">
                    <a:lumMod val="50000"/>
                  </a:schemeClr>
                </a:solidFill>
              </a:rPr>
              <a:t>ФОРМИРОВАНИЯ НА 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ru-RU" sz="3000" b="1" dirty="0" smtClean="0">
                <a:solidFill>
                  <a:schemeClr val="accent2">
                    <a:lumMod val="50000"/>
                  </a:schemeClr>
                </a:solidFill>
              </a:rPr>
              <a:t> УЧРЕЖДЕНИЕ</a:t>
            </a:r>
            <a:endParaRPr lang="ru-RU" sz="3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804623"/>
            <a:ext cx="3757760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22,4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5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2500" b="1" dirty="0" err="1">
                <a:solidFill>
                  <a:schemeClr val="accent2">
                    <a:lumMod val="50000"/>
                  </a:schemeClr>
                </a:solidFill>
              </a:rPr>
              <a:t>г.Витебск</a:t>
            </a:r>
            <a:endParaRPr lang="ru-RU" sz="25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20,0</a:t>
            </a:r>
            <a:r>
              <a:rPr lang="ru-RU" sz="2500" b="1" dirty="0">
                <a:solidFill>
                  <a:schemeClr val="accent2">
                    <a:lumMod val="50000"/>
                  </a:schemeClr>
                </a:solidFill>
              </a:rPr>
              <a:t> – </a:t>
            </a:r>
            <a:r>
              <a:rPr lang="ru-RU" sz="2500" b="1" dirty="0" err="1">
                <a:solidFill>
                  <a:schemeClr val="accent2">
                    <a:lumMod val="50000"/>
                  </a:schemeClr>
                </a:solidFill>
              </a:rPr>
              <a:t>г.Новополоцк</a:t>
            </a:r>
            <a:endParaRPr lang="ru-RU" sz="25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5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9,5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– Оршанский</a:t>
            </a:r>
            <a:endParaRPr lang="ru-RU" sz="25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29247" y="4792066"/>
            <a:ext cx="4211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5,7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5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2500" b="1" dirty="0" err="1">
                <a:solidFill>
                  <a:schemeClr val="accent2">
                    <a:lumMod val="50000"/>
                  </a:schemeClr>
                </a:solidFill>
              </a:rPr>
              <a:t>Бешенковичский</a:t>
            </a:r>
            <a:r>
              <a:rPr lang="ru-RU" sz="2500" b="1" dirty="0">
                <a:solidFill>
                  <a:schemeClr val="accent2">
                    <a:lumMod val="50000"/>
                  </a:schemeClr>
                </a:solidFill>
              </a:rPr>
              <a:t>  </a:t>
            </a:r>
            <a:endParaRPr lang="ru-RU" sz="25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5,9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– </a:t>
            </a:r>
            <a:r>
              <a:rPr lang="ru-RU" sz="2500" b="1" dirty="0" err="1" smtClean="0">
                <a:solidFill>
                  <a:schemeClr val="accent2">
                    <a:lumMod val="50000"/>
                  </a:schemeClr>
                </a:solidFill>
              </a:rPr>
              <a:t>Сенненский</a:t>
            </a:r>
            <a:endParaRPr lang="ru-RU" sz="25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6,1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5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2500" b="1" dirty="0" err="1">
                <a:solidFill>
                  <a:srgbClr val="009DD9">
                    <a:lumMod val="50000"/>
                  </a:srgbClr>
                </a:solidFill>
              </a:rPr>
              <a:t>Верхнедвинский</a:t>
            </a:r>
            <a:endParaRPr lang="ru-RU" sz="25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763688" y="3508210"/>
            <a:ext cx="936104" cy="1008112"/>
            <a:chOff x="1" y="-1"/>
            <a:chExt cx="1200158" cy="1714512"/>
          </a:xfrm>
        </p:grpSpPr>
        <p:sp>
          <p:nvSpPr>
            <p:cNvPr id="9" name="Нашивка 8"/>
            <p:cNvSpPr/>
            <p:nvPr/>
          </p:nvSpPr>
          <p:spPr>
            <a:xfrm rot="16200000">
              <a:off x="-257176" y="257176"/>
              <a:ext cx="1714512" cy="1200158"/>
            </a:xfrm>
            <a:prstGeom prst="chevron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Нашивка 4"/>
            <p:cNvSpPr/>
            <p:nvPr/>
          </p:nvSpPr>
          <p:spPr>
            <a:xfrm rot="10800000">
              <a:off x="1" y="600078"/>
              <a:ext cx="1200158" cy="5143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600" kern="1200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6444208" y="3512523"/>
            <a:ext cx="982038" cy="1008112"/>
            <a:chOff x="1" y="110"/>
            <a:chExt cx="1054046" cy="1505779"/>
          </a:xfrm>
        </p:grpSpPr>
        <p:sp>
          <p:nvSpPr>
            <p:cNvPr id="12" name="Нашивка 11"/>
            <p:cNvSpPr/>
            <p:nvPr/>
          </p:nvSpPr>
          <p:spPr>
            <a:xfrm rot="5400000">
              <a:off x="-225866" y="225977"/>
              <a:ext cx="1505779" cy="1054045"/>
            </a:xfrm>
            <a:prstGeom prst="chevr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Нашивка 4"/>
            <p:cNvSpPr/>
            <p:nvPr/>
          </p:nvSpPr>
          <p:spPr>
            <a:xfrm>
              <a:off x="2" y="527133"/>
              <a:ext cx="1054045" cy="4517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1643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9638" y="1493399"/>
            <a:ext cx="73856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94753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3500" b="1" dirty="0" smtClean="0">
                <a:solidFill>
                  <a:schemeClr val="accent2">
                    <a:lumMod val="75000"/>
                  </a:schemeClr>
                </a:solidFill>
              </a:rPr>
              <a:t>МЕРОПРИЯТИЯ</a:t>
            </a:r>
            <a:endParaRPr lang="ru-RU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18525" y="2708920"/>
            <a:ext cx="567815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-1603 </a:t>
            </a:r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к </a:t>
            </a: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2024 </a:t>
            </a:r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г.</a:t>
            </a:r>
            <a:endParaRPr lang="ru-RU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3120" y="3959477"/>
            <a:ext cx="41793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4782660</a:t>
            </a:r>
            <a:endParaRPr lang="ru-RU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57604" y="4239074"/>
            <a:ext cx="2949846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300" b="1" dirty="0" smtClean="0">
                <a:solidFill>
                  <a:schemeClr val="accent2">
                    <a:lumMod val="75000"/>
                  </a:schemeClr>
                </a:solidFill>
              </a:rPr>
              <a:t>ПОСЕТИТЕЛЕЙ </a:t>
            </a:r>
          </a:p>
          <a:p>
            <a:r>
              <a:rPr lang="ru-RU" sz="2300" b="1" dirty="0" smtClean="0">
                <a:solidFill>
                  <a:schemeClr val="accent2">
                    <a:lumMod val="75000"/>
                  </a:schemeClr>
                </a:solidFill>
              </a:rPr>
              <a:t>МЕРОПРИЯТИЙ</a:t>
            </a:r>
            <a:endParaRPr lang="ru-RU" sz="23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58623" y="5244310"/>
            <a:ext cx="624882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-61791 </a:t>
            </a:r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к </a:t>
            </a: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2024 </a:t>
            </a:r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г.</a:t>
            </a:r>
            <a:endParaRPr lang="ru-RU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482" y="692696"/>
            <a:ext cx="89979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ln w="18415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КУЛЬТУРНЫЕ МЕРОПРИЯТИЯ</a:t>
            </a:r>
            <a:endParaRPr lang="ru-RU" sz="4000" b="1" dirty="0">
              <a:ln w="18415" cmpd="sng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03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1556792"/>
            <a:ext cx="80351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26222</a:t>
            </a:r>
            <a:r>
              <a:rPr lang="ru-RU" sz="23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2300" b="1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ПЛАТНЫХ МЕРОПРИЯТИЯ </a:t>
            </a:r>
            <a:endParaRPr lang="ru-RU" sz="23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18526" y="2780928"/>
            <a:ext cx="567815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-1283 </a:t>
            </a:r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к </a:t>
            </a: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2024 </a:t>
            </a:r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г.</a:t>
            </a:r>
            <a:endParaRPr lang="ru-RU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890040"/>
            <a:ext cx="360868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884514</a:t>
            </a:r>
            <a:endParaRPr lang="ru-RU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39952" y="4221088"/>
            <a:ext cx="4722768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300" b="1" dirty="0" smtClean="0">
                <a:solidFill>
                  <a:schemeClr val="accent2">
                    <a:lumMod val="75000"/>
                  </a:schemeClr>
                </a:solidFill>
              </a:rPr>
              <a:t>ПОСЕТИТЕЛЕЙ </a:t>
            </a:r>
          </a:p>
          <a:p>
            <a:r>
              <a:rPr lang="ru-RU" sz="2300" b="1" dirty="0" smtClean="0">
                <a:solidFill>
                  <a:schemeClr val="accent2">
                    <a:lumMod val="75000"/>
                  </a:schemeClr>
                </a:solidFill>
              </a:rPr>
              <a:t>ПЛАТНЫХ МЕРОПРИЯТИЙ</a:t>
            </a:r>
            <a:endParaRPr lang="ru-RU" sz="23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8058" y="5162145"/>
            <a:ext cx="624882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-28842 </a:t>
            </a:r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к </a:t>
            </a: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2024 </a:t>
            </a:r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г.</a:t>
            </a:r>
            <a:endParaRPr lang="ru-RU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74460" y="692696"/>
            <a:ext cx="79560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ln w="18415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ПЛАТНЫЕ МЕРОПРИЯТИЯ</a:t>
            </a:r>
            <a:endParaRPr lang="ru-RU" sz="4000" b="1" dirty="0">
              <a:ln w="18415" cmpd="sng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05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625396"/>
              </p:ext>
            </p:extLst>
          </p:nvPr>
        </p:nvGraphicFramePr>
        <p:xfrm>
          <a:off x="899592" y="1772816"/>
          <a:ext cx="7344815" cy="122413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689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689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689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689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6896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1334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2021 </a:t>
                      </a:r>
                      <a:r>
                        <a:rPr lang="ru-RU" sz="2000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2022 </a:t>
                      </a:r>
                      <a:r>
                        <a:rPr lang="ru-RU" sz="2000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2023 </a:t>
                      </a:r>
                      <a:r>
                        <a:rPr lang="ru-RU" sz="2000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2024 </a:t>
                      </a:r>
                      <a:r>
                        <a:rPr lang="ru-RU" sz="2000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2025 </a:t>
                      </a:r>
                      <a:r>
                        <a:rPr lang="ru-RU" sz="2000" dirty="0"/>
                        <a:t>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10789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258,4</a:t>
                      </a:r>
                      <a:endParaRPr lang="ru-RU" sz="40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275,1</a:t>
                      </a:r>
                      <a:endParaRPr lang="ru-RU" sz="40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280,1</a:t>
                      </a:r>
                      <a:endParaRPr lang="ru-RU" sz="40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285,1</a:t>
                      </a:r>
                      <a:endParaRPr lang="ru-RU" sz="40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289,8</a:t>
                      </a:r>
                      <a:endParaRPr lang="ru-RU" sz="40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88922" y="655143"/>
            <a:ext cx="8743099" cy="7540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300" b="1" dirty="0" smtClean="0">
                <a:solidFill>
                  <a:schemeClr val="accent2">
                    <a:lumMod val="50000"/>
                  </a:schemeClr>
                </a:solidFill>
              </a:rPr>
              <a:t>МЕРОПРИЯТИЯ НА </a:t>
            </a:r>
            <a:r>
              <a:rPr lang="ru-RU" sz="4300" b="1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ru-RU" sz="3300" b="1" dirty="0" smtClean="0">
                <a:solidFill>
                  <a:schemeClr val="accent2">
                    <a:lumMod val="50000"/>
                  </a:schemeClr>
                </a:solidFill>
              </a:rPr>
              <a:t> УЧРЕЖДЕНИЕ</a:t>
            </a:r>
            <a:endParaRPr lang="ru-RU" sz="33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888871"/>
            <a:ext cx="3966150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497,8</a:t>
            </a:r>
            <a:r>
              <a:rPr lang="ru-RU" sz="2500" dirty="0" smtClean="0"/>
              <a:t> </a:t>
            </a:r>
            <a:r>
              <a:rPr lang="ru-RU" sz="2500" b="1" dirty="0">
                <a:solidFill>
                  <a:schemeClr val="accent2">
                    <a:lumMod val="50000"/>
                  </a:schemeClr>
                </a:solidFill>
              </a:rPr>
              <a:t>–</a:t>
            </a:r>
            <a:r>
              <a:rPr lang="ru-RU" sz="25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500" b="1" dirty="0" err="1">
                <a:solidFill>
                  <a:schemeClr val="accent2">
                    <a:lumMod val="50000"/>
                  </a:schemeClr>
                </a:solidFill>
              </a:rPr>
              <a:t>г.Витебск</a:t>
            </a:r>
            <a:endParaRPr lang="ru-RU" sz="25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442,0</a:t>
            </a:r>
            <a:r>
              <a:rPr lang="ru-RU" sz="2500" dirty="0" smtClean="0"/>
              <a:t> </a:t>
            </a:r>
            <a:r>
              <a:rPr lang="ru-RU" sz="25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2500" b="1" dirty="0" err="1">
                <a:solidFill>
                  <a:schemeClr val="accent2">
                    <a:lumMod val="50000"/>
                  </a:schemeClr>
                </a:solidFill>
              </a:rPr>
              <a:t>г.Новополоцк</a:t>
            </a:r>
            <a:endParaRPr lang="ru-RU" sz="25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363,2</a:t>
            </a:r>
            <a:r>
              <a:rPr lang="ru-RU" sz="2500" dirty="0" smtClean="0"/>
              <a:t> </a:t>
            </a:r>
            <a:r>
              <a:rPr lang="ru-RU" sz="2500" b="1" dirty="0">
                <a:solidFill>
                  <a:schemeClr val="accent2">
                    <a:lumMod val="50000"/>
                  </a:schemeClr>
                </a:solidFill>
              </a:rPr>
              <a:t>– Полоцкий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4875655"/>
            <a:ext cx="446002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237,8</a:t>
            </a:r>
            <a:r>
              <a:rPr lang="ru-RU" sz="2500" dirty="0" smtClean="0"/>
              <a:t> </a:t>
            </a:r>
            <a:r>
              <a:rPr lang="ru-RU" sz="25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2500" b="1" dirty="0" err="1" smtClean="0">
                <a:solidFill>
                  <a:schemeClr val="accent2">
                    <a:lumMod val="50000"/>
                  </a:schemeClr>
                </a:solidFill>
              </a:rPr>
              <a:t>Верхнедвинский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endParaRPr lang="ru-RU" sz="25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239,5</a:t>
            </a:r>
            <a:r>
              <a:rPr lang="ru-RU" sz="2500" dirty="0" smtClean="0"/>
              <a:t> </a:t>
            </a:r>
            <a:r>
              <a:rPr lang="ru-RU" sz="25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2500" b="1" dirty="0" err="1" smtClean="0">
                <a:solidFill>
                  <a:schemeClr val="accent2">
                    <a:lumMod val="50000"/>
                  </a:schemeClr>
                </a:solidFill>
              </a:rPr>
              <a:t>Докшицкий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endParaRPr lang="ru-RU" sz="25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240,6</a:t>
            </a:r>
            <a:r>
              <a:rPr lang="ru-RU" sz="2500" dirty="0" smtClean="0"/>
              <a:t> </a:t>
            </a:r>
            <a:r>
              <a:rPr lang="ru-RU" sz="25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2500" b="1" dirty="0" err="1" smtClean="0">
                <a:solidFill>
                  <a:schemeClr val="accent2">
                    <a:lumMod val="50000"/>
                  </a:schemeClr>
                </a:solidFill>
              </a:rPr>
              <a:t>Ушачский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25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763688" y="3508210"/>
            <a:ext cx="936104" cy="1008112"/>
            <a:chOff x="1" y="-1"/>
            <a:chExt cx="1200158" cy="1714512"/>
          </a:xfrm>
        </p:grpSpPr>
        <p:sp>
          <p:nvSpPr>
            <p:cNvPr id="8" name="Нашивка 7"/>
            <p:cNvSpPr/>
            <p:nvPr/>
          </p:nvSpPr>
          <p:spPr>
            <a:xfrm rot="16200000">
              <a:off x="-257176" y="257176"/>
              <a:ext cx="1714512" cy="1200158"/>
            </a:xfrm>
            <a:prstGeom prst="chevron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Нашивка 4"/>
            <p:cNvSpPr/>
            <p:nvPr/>
          </p:nvSpPr>
          <p:spPr>
            <a:xfrm rot="10800000">
              <a:off x="1" y="600078"/>
              <a:ext cx="1200158" cy="5143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600" kern="1200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6156176" y="3514567"/>
            <a:ext cx="982038" cy="1008112"/>
            <a:chOff x="1" y="110"/>
            <a:chExt cx="1054046" cy="1505779"/>
          </a:xfrm>
        </p:grpSpPr>
        <p:sp>
          <p:nvSpPr>
            <p:cNvPr id="11" name="Нашивка 10"/>
            <p:cNvSpPr/>
            <p:nvPr/>
          </p:nvSpPr>
          <p:spPr>
            <a:xfrm rot="5400000">
              <a:off x="-225866" y="225977"/>
              <a:ext cx="1505779" cy="1054045"/>
            </a:xfrm>
            <a:prstGeom prst="chevr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Нашивка 4"/>
            <p:cNvSpPr/>
            <p:nvPr/>
          </p:nvSpPr>
          <p:spPr>
            <a:xfrm>
              <a:off x="2" y="527133"/>
              <a:ext cx="1054045" cy="4517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3104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489" y="845288"/>
            <a:ext cx="88537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МЕРОПРИЯТИЯ НА БЕЛОРУССКОМ ЯЗЫКЕ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804623"/>
            <a:ext cx="4693914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30,7%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5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Витебский</a:t>
            </a:r>
            <a:endParaRPr lang="ru-RU" sz="25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26,2%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5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2500" b="1" dirty="0" err="1" smtClean="0">
                <a:solidFill>
                  <a:schemeClr val="accent2">
                    <a:lumMod val="50000"/>
                  </a:schemeClr>
                </a:solidFill>
              </a:rPr>
              <a:t>Шарковщинский</a:t>
            </a:r>
            <a:endParaRPr lang="ru-RU" sz="25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25,2%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– </a:t>
            </a:r>
            <a:r>
              <a:rPr lang="ru-RU" sz="2500" b="1" dirty="0" err="1" smtClean="0">
                <a:solidFill>
                  <a:schemeClr val="accent2">
                    <a:lumMod val="50000"/>
                  </a:schemeClr>
                </a:solidFill>
              </a:rPr>
              <a:t>Докшицкий</a:t>
            </a:r>
            <a:endParaRPr lang="ru-RU" sz="25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03910" y="4804623"/>
            <a:ext cx="372312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1,1%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5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2500" b="1" dirty="0" err="1" smtClean="0">
                <a:solidFill>
                  <a:schemeClr val="accent2">
                    <a:lumMod val="50000"/>
                  </a:schemeClr>
                </a:solidFill>
              </a:rPr>
              <a:t>Сенненский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</a:p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1,4%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5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2500" b="1" dirty="0" err="1" smtClean="0">
                <a:solidFill>
                  <a:schemeClr val="accent2">
                    <a:lumMod val="50000"/>
                  </a:schemeClr>
                </a:solidFill>
              </a:rPr>
              <a:t>Россонский</a:t>
            </a:r>
            <a:endParaRPr lang="ru-RU" sz="25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3,2%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5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2500" b="1" dirty="0" err="1" smtClean="0">
                <a:solidFill>
                  <a:schemeClr val="accent2">
                    <a:lumMod val="50000"/>
                  </a:schemeClr>
                </a:solidFill>
              </a:rPr>
              <a:t>Чашникский</a:t>
            </a:r>
            <a:endParaRPr lang="ru-RU" sz="25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763688" y="3508210"/>
            <a:ext cx="936104" cy="1008112"/>
            <a:chOff x="1" y="-1"/>
            <a:chExt cx="1200158" cy="1714512"/>
          </a:xfrm>
        </p:grpSpPr>
        <p:sp>
          <p:nvSpPr>
            <p:cNvPr id="9" name="Нашивка 8"/>
            <p:cNvSpPr/>
            <p:nvPr/>
          </p:nvSpPr>
          <p:spPr>
            <a:xfrm rot="16200000">
              <a:off x="-257176" y="257176"/>
              <a:ext cx="1714512" cy="1200158"/>
            </a:xfrm>
            <a:prstGeom prst="chevron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Нашивка 4"/>
            <p:cNvSpPr/>
            <p:nvPr/>
          </p:nvSpPr>
          <p:spPr>
            <a:xfrm rot="10800000">
              <a:off x="1" y="600078"/>
              <a:ext cx="1200158" cy="5143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600" kern="1200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6444208" y="3512523"/>
            <a:ext cx="982038" cy="1008112"/>
            <a:chOff x="1" y="110"/>
            <a:chExt cx="1054046" cy="1505779"/>
          </a:xfrm>
        </p:grpSpPr>
        <p:sp>
          <p:nvSpPr>
            <p:cNvPr id="12" name="Нашивка 11"/>
            <p:cNvSpPr/>
            <p:nvPr/>
          </p:nvSpPr>
          <p:spPr>
            <a:xfrm rot="5400000">
              <a:off x="-225866" y="225977"/>
              <a:ext cx="1505779" cy="1054045"/>
            </a:xfrm>
            <a:prstGeom prst="chevr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Нашивка 4"/>
            <p:cNvSpPr/>
            <p:nvPr/>
          </p:nvSpPr>
          <p:spPr>
            <a:xfrm>
              <a:off x="2" y="527133"/>
              <a:ext cx="1054045" cy="4517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600" kern="1200" dirty="0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594491" y="1384168"/>
            <a:ext cx="7606570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7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10386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</a:rPr>
              <a:t>МЕРОПРИЯТИЙ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78088" y="2570127"/>
            <a:ext cx="6597640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11% </a:t>
            </a:r>
            <a:r>
              <a:rPr lang="ru-RU" sz="30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ВСЕХ МЕРОПРИЯТИЙ</a:t>
            </a:r>
            <a:endParaRPr lang="ru-RU" sz="3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7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845287"/>
            <a:ext cx="912942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b="1" dirty="0">
                <a:solidFill>
                  <a:schemeClr val="accent2">
                    <a:lumMod val="50000"/>
                  </a:schemeClr>
                </a:solidFill>
              </a:rPr>
              <a:t>МЕРОПРИЯТИЯ </a:t>
            </a:r>
            <a:r>
              <a:rPr lang="ru-RU" sz="2600" b="1" dirty="0" smtClean="0">
                <a:solidFill>
                  <a:schemeClr val="accent2">
                    <a:lumMod val="50000"/>
                  </a:schemeClr>
                </a:solidFill>
              </a:rPr>
              <a:t>ДЛЯ НЕСОВЕРШЕННОЛЕТНИХ</a:t>
            </a:r>
            <a:endParaRPr lang="ru-RU" sz="2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3970" y="4791776"/>
            <a:ext cx="4243469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66,2%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5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Витебский</a:t>
            </a:r>
            <a:endParaRPr lang="ru-RU" sz="25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52,4%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5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2500" b="1" dirty="0" err="1" smtClean="0">
                <a:solidFill>
                  <a:schemeClr val="accent2">
                    <a:lumMod val="50000"/>
                  </a:schemeClr>
                </a:solidFill>
              </a:rPr>
              <a:t>Шумилинский</a:t>
            </a:r>
            <a:endParaRPr lang="ru-RU" sz="25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48,2%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– </a:t>
            </a:r>
            <a:r>
              <a:rPr lang="ru-RU" sz="2500" b="1" dirty="0" err="1" smtClean="0">
                <a:solidFill>
                  <a:schemeClr val="accent2">
                    <a:lumMod val="50000"/>
                  </a:schemeClr>
                </a:solidFill>
              </a:rPr>
              <a:t>Лепельский</a:t>
            </a:r>
            <a:endParaRPr lang="ru-RU" sz="25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71422" y="4791776"/>
            <a:ext cx="40283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25,0%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5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2500" b="1" dirty="0" err="1" smtClean="0">
                <a:solidFill>
                  <a:schemeClr val="accent2">
                    <a:lumMod val="50000"/>
                  </a:schemeClr>
                </a:solidFill>
              </a:rPr>
              <a:t>Миорский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</a:p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26,4%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– </a:t>
            </a:r>
            <a:r>
              <a:rPr lang="ru-RU" sz="2500" b="1" dirty="0" err="1" smtClean="0">
                <a:solidFill>
                  <a:schemeClr val="accent2">
                    <a:lumMod val="50000"/>
                  </a:schemeClr>
                </a:solidFill>
              </a:rPr>
              <a:t>Лиозненский</a:t>
            </a:r>
            <a:endParaRPr lang="ru-RU" sz="25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26,6%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5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ru-RU" sz="2500" b="1" dirty="0" err="1" smtClean="0">
                <a:solidFill>
                  <a:schemeClr val="accent2">
                    <a:lumMod val="50000"/>
                  </a:schemeClr>
                </a:solidFill>
              </a:rPr>
              <a:t>Ушачский</a:t>
            </a:r>
            <a:endParaRPr lang="ru-RU" sz="25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763688" y="3508210"/>
            <a:ext cx="936104" cy="1008112"/>
            <a:chOff x="1" y="-1"/>
            <a:chExt cx="1200158" cy="1714512"/>
          </a:xfrm>
        </p:grpSpPr>
        <p:sp>
          <p:nvSpPr>
            <p:cNvPr id="9" name="Нашивка 8"/>
            <p:cNvSpPr/>
            <p:nvPr/>
          </p:nvSpPr>
          <p:spPr>
            <a:xfrm rot="16200000">
              <a:off x="-257176" y="257176"/>
              <a:ext cx="1714512" cy="1200158"/>
            </a:xfrm>
            <a:prstGeom prst="chevron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Нашивка 4"/>
            <p:cNvSpPr/>
            <p:nvPr/>
          </p:nvSpPr>
          <p:spPr>
            <a:xfrm rot="10800000">
              <a:off x="1" y="600078"/>
              <a:ext cx="1200158" cy="5143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600" kern="1200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6444208" y="3512523"/>
            <a:ext cx="982038" cy="1008112"/>
            <a:chOff x="1" y="110"/>
            <a:chExt cx="1054046" cy="1505779"/>
          </a:xfrm>
        </p:grpSpPr>
        <p:sp>
          <p:nvSpPr>
            <p:cNvPr id="12" name="Нашивка 11"/>
            <p:cNvSpPr/>
            <p:nvPr/>
          </p:nvSpPr>
          <p:spPr>
            <a:xfrm rot="5400000">
              <a:off x="-225866" y="225977"/>
              <a:ext cx="1505779" cy="1054045"/>
            </a:xfrm>
            <a:prstGeom prst="chevr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Нашивка 4"/>
            <p:cNvSpPr/>
            <p:nvPr/>
          </p:nvSpPr>
          <p:spPr>
            <a:xfrm>
              <a:off x="2" y="527133"/>
              <a:ext cx="1054045" cy="4517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600" kern="1200" dirty="0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645789" y="1384168"/>
            <a:ext cx="7503977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7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36431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МЕРОПРИЯТИЕ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82459" y="2570127"/>
            <a:ext cx="6988901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38,4% </a:t>
            </a:r>
            <a:r>
              <a:rPr lang="ru-RU" sz="30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ВСЕХ МЕРОПРИЯТИЙ</a:t>
            </a:r>
            <a:endParaRPr lang="ru-RU" sz="3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7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РЕЙТИНГ ПО УЧАСТИЮ В МЕРОПРИЯТИЯХ</a:t>
            </a:r>
            <a:endParaRPr lang="ru-RU" sz="18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Рисунок 5" descr="стрелка зеленая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137550">
            <a:off x="217850" y="1872406"/>
            <a:ext cx="1294488" cy="37489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35696" y="2780928"/>
            <a:ext cx="370093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100" b="1" dirty="0" smtClean="0">
                <a:solidFill>
                  <a:srgbClr val="0070C0"/>
                </a:solidFill>
              </a:rPr>
              <a:t>Полоцкий</a:t>
            </a:r>
          </a:p>
          <a:p>
            <a:r>
              <a:rPr lang="ru-RU" sz="3100" b="1" dirty="0" err="1" smtClean="0">
                <a:solidFill>
                  <a:srgbClr val="0070C0"/>
                </a:solidFill>
              </a:rPr>
              <a:t>г.Витебск</a:t>
            </a:r>
            <a:endParaRPr lang="ru-RU" sz="3100" b="1" dirty="0" smtClean="0">
              <a:solidFill>
                <a:srgbClr val="0070C0"/>
              </a:solidFill>
            </a:endParaRPr>
          </a:p>
          <a:p>
            <a:r>
              <a:rPr lang="ru-RU" sz="3100" b="1" dirty="0" err="1">
                <a:solidFill>
                  <a:srgbClr val="0070C0"/>
                </a:solidFill>
              </a:rPr>
              <a:t>г</a:t>
            </a:r>
            <a:r>
              <a:rPr lang="ru-RU" sz="3100" b="1" dirty="0" err="1" smtClean="0">
                <a:solidFill>
                  <a:srgbClr val="0070C0"/>
                </a:solidFill>
              </a:rPr>
              <a:t>.Новополоцк</a:t>
            </a:r>
            <a:endParaRPr lang="ru-RU" sz="3100" b="1" dirty="0" smtClean="0">
              <a:solidFill>
                <a:srgbClr val="0070C0"/>
              </a:solidFill>
            </a:endParaRPr>
          </a:p>
          <a:p>
            <a:r>
              <a:rPr lang="ru-RU" sz="3100" b="1" dirty="0" err="1" smtClean="0">
                <a:solidFill>
                  <a:srgbClr val="0070C0"/>
                </a:solidFill>
              </a:rPr>
              <a:t>Глубокский</a:t>
            </a:r>
            <a:endParaRPr lang="ru-RU" sz="3100" b="1" dirty="0" smtClean="0">
              <a:solidFill>
                <a:srgbClr val="0070C0"/>
              </a:solidFill>
            </a:endParaRPr>
          </a:p>
          <a:p>
            <a:r>
              <a:rPr lang="ru-RU" sz="3100" b="1" dirty="0" err="1" smtClean="0">
                <a:solidFill>
                  <a:srgbClr val="0070C0"/>
                </a:solidFill>
              </a:rPr>
              <a:t>Дубровенский</a:t>
            </a:r>
            <a:endParaRPr lang="ru-RU" sz="3100" b="1" dirty="0" smtClean="0">
              <a:solidFill>
                <a:srgbClr val="0070C0"/>
              </a:solidFill>
            </a:endParaRPr>
          </a:p>
        </p:txBody>
      </p:sp>
      <p:pic>
        <p:nvPicPr>
          <p:cNvPr id="15" name="Рисунок 14" descr="красная стрелка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074" y="3861048"/>
            <a:ext cx="841199" cy="274131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314105" y="4149582"/>
            <a:ext cx="382989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b="1" dirty="0" err="1" smtClean="0">
                <a:solidFill>
                  <a:srgbClr val="0070C0"/>
                </a:solidFill>
              </a:rPr>
              <a:t>Бешенковичский</a:t>
            </a:r>
            <a:endParaRPr lang="ru-RU" sz="3000" b="1" dirty="0" smtClean="0">
              <a:solidFill>
                <a:srgbClr val="0070C0"/>
              </a:solidFill>
            </a:endParaRPr>
          </a:p>
          <a:p>
            <a:r>
              <a:rPr lang="ru-RU" sz="3000" b="1" dirty="0" err="1" smtClean="0">
                <a:solidFill>
                  <a:srgbClr val="0070C0"/>
                </a:solidFill>
              </a:rPr>
              <a:t>Россонский</a:t>
            </a:r>
            <a:endParaRPr lang="ru-RU" sz="3000" b="1" dirty="0" smtClean="0">
              <a:solidFill>
                <a:srgbClr val="0070C0"/>
              </a:solidFill>
            </a:endParaRPr>
          </a:p>
          <a:p>
            <a:r>
              <a:rPr lang="ru-RU" sz="3000" b="1" dirty="0" err="1" smtClean="0">
                <a:solidFill>
                  <a:srgbClr val="0070C0"/>
                </a:solidFill>
              </a:rPr>
              <a:t>Толочинский</a:t>
            </a:r>
            <a:endParaRPr lang="ru-RU" sz="3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764704"/>
            <a:ext cx="806489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0" b="1" dirty="0" smtClean="0">
                <a:solidFill>
                  <a:schemeClr val="accent2">
                    <a:lumMod val="50000"/>
                  </a:schemeClr>
                </a:solidFill>
              </a:rPr>
              <a:t>КУЛЬТУРА БЕЛАРУСИ</a:t>
            </a:r>
            <a:endParaRPr lang="ru-RU" sz="5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700808"/>
            <a:ext cx="885698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chemeClr val="accent2">
                    <a:lumMod val="75000"/>
                  </a:schemeClr>
                </a:solidFill>
              </a:rPr>
              <a:t>КОЛИЧЕСТВО МЕРОПРИЯТИЙ, </a:t>
            </a:r>
          </a:p>
          <a:p>
            <a:pPr algn="ctr"/>
            <a:r>
              <a:rPr lang="ru-RU" sz="2500" b="1" dirty="0" smtClean="0">
                <a:solidFill>
                  <a:schemeClr val="accent2">
                    <a:lumMod val="75000"/>
                  </a:schemeClr>
                </a:solidFill>
              </a:rPr>
              <a:t>ПРОВОДИМЫХ КЛУБНЫМИ ОРГАНИЗАЦИЯМИ</a:t>
            </a:r>
            <a:endParaRPr lang="ru-RU" sz="25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74916" y="2562582"/>
            <a:ext cx="432842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94,8</a:t>
            </a: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smtClean="0">
                <a:solidFill>
                  <a:schemeClr val="accent2">
                    <a:lumMod val="75000"/>
                  </a:schemeClr>
                </a:solidFill>
              </a:rPr>
              <a:t>ТЫС.ЕД.</a:t>
            </a:r>
            <a:endParaRPr lang="ru-RU" sz="30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39552" y="5445223"/>
            <a:ext cx="982038" cy="1008112"/>
            <a:chOff x="1" y="110"/>
            <a:chExt cx="1054046" cy="1505779"/>
          </a:xfrm>
        </p:grpSpPr>
        <p:sp>
          <p:nvSpPr>
            <p:cNvPr id="7" name="Нашивка 6"/>
            <p:cNvSpPr/>
            <p:nvPr/>
          </p:nvSpPr>
          <p:spPr>
            <a:xfrm rot="5400000">
              <a:off x="-225866" y="225977"/>
              <a:ext cx="1505779" cy="1054045"/>
            </a:xfrm>
            <a:prstGeom prst="chevr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Нашивка 4"/>
            <p:cNvSpPr/>
            <p:nvPr/>
          </p:nvSpPr>
          <p:spPr>
            <a:xfrm>
              <a:off x="2" y="527133"/>
              <a:ext cx="1054045" cy="4517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kern="1200" dirty="0"/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2987824" y="3916392"/>
            <a:ext cx="269657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92,0</a:t>
            </a:r>
            <a:r>
              <a:rPr lang="ru-RU" sz="24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ТЫС.ЕД.</a:t>
            </a:r>
            <a:endParaRPr lang="ru-RU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82207" y="5622338"/>
            <a:ext cx="235673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dirty="0" err="1" smtClean="0">
                <a:solidFill>
                  <a:schemeClr val="accent2">
                    <a:lumMod val="50000"/>
                  </a:schemeClr>
                </a:solidFill>
              </a:rPr>
              <a:t>Миорский</a:t>
            </a:r>
            <a:endParaRPr lang="ru-RU" sz="3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626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0636" y="764704"/>
            <a:ext cx="8925859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chemeClr val="accent2">
                    <a:lumMod val="75000"/>
                  </a:schemeClr>
                </a:solidFill>
              </a:rPr>
              <a:t>КОЛИЧЕСТВО ПОСЕЩЕНИЙ МЕРОПРИЯТИЙ, </a:t>
            </a:r>
          </a:p>
          <a:p>
            <a:pPr algn="ctr"/>
            <a:r>
              <a:rPr lang="ru-RU" sz="2500" b="1" dirty="0" smtClean="0">
                <a:solidFill>
                  <a:schemeClr val="accent2">
                    <a:lumMod val="75000"/>
                  </a:schemeClr>
                </a:solidFill>
              </a:rPr>
              <a:t>ПРОВОДИМЫХ КЛУБНЫМИ ОРГАНИЗАЦИЯМИ, НА </a:t>
            </a:r>
            <a:r>
              <a:rPr lang="ru-RU" sz="3500" b="1" dirty="0" smtClean="0">
                <a:solidFill>
                  <a:schemeClr val="accent2">
                    <a:lumMod val="75000"/>
                  </a:schemeClr>
                </a:solidFill>
              </a:rPr>
              <a:t>1000</a:t>
            </a:r>
            <a:r>
              <a:rPr lang="ru-RU" sz="2500" b="1" dirty="0" smtClean="0">
                <a:solidFill>
                  <a:schemeClr val="accent2">
                    <a:lumMod val="75000"/>
                  </a:schemeClr>
                </a:solidFill>
              </a:rPr>
              <a:t> ЧЕЛ. НАСЕЛЕНИЯ</a:t>
            </a:r>
            <a:endParaRPr lang="ru-RU" sz="25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15128" y="2276872"/>
            <a:ext cx="206979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825</a:t>
            </a:r>
            <a:endParaRPr lang="ru-RU" sz="30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39553" y="5224901"/>
            <a:ext cx="982038" cy="1008112"/>
            <a:chOff x="1" y="110"/>
            <a:chExt cx="1054046" cy="1505779"/>
          </a:xfrm>
        </p:grpSpPr>
        <p:sp>
          <p:nvSpPr>
            <p:cNvPr id="7" name="Нашивка 6"/>
            <p:cNvSpPr/>
            <p:nvPr/>
          </p:nvSpPr>
          <p:spPr>
            <a:xfrm rot="5400000">
              <a:off x="-225866" y="225977"/>
              <a:ext cx="1505779" cy="1054045"/>
            </a:xfrm>
            <a:prstGeom prst="chevr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Нашивка 4"/>
            <p:cNvSpPr/>
            <p:nvPr/>
          </p:nvSpPr>
          <p:spPr>
            <a:xfrm>
              <a:off x="2" y="527133"/>
              <a:ext cx="1054045" cy="4517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kern="1200" dirty="0"/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3880611" y="3907540"/>
            <a:ext cx="133882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661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50058" y="5451958"/>
            <a:ext cx="369524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dirty="0" err="1" smtClean="0">
                <a:solidFill>
                  <a:schemeClr val="accent2">
                    <a:lumMod val="50000"/>
                  </a:schemeClr>
                </a:solidFill>
              </a:rPr>
              <a:t>Верхнедвинский</a:t>
            </a:r>
            <a:endParaRPr lang="ru-RU" sz="3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860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0636" y="764704"/>
            <a:ext cx="892585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chemeClr val="accent2">
                    <a:lumMod val="75000"/>
                  </a:schemeClr>
                </a:solidFill>
              </a:rPr>
              <a:t>ДОЛЯ НАСЕЛЕНИЯ, ВОВЛЕЧЕННОГО В ДЕЯТЕЛЬНОСТЬ КЛУБНЫХ ФОРМИРОВАНИЙ</a:t>
            </a:r>
            <a:endParaRPr lang="ru-RU" sz="25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79833" y="2060848"/>
            <a:ext cx="338746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3,00%</a:t>
            </a:r>
            <a:endParaRPr lang="ru-RU" sz="30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39553" y="5224901"/>
            <a:ext cx="982038" cy="1008112"/>
            <a:chOff x="1" y="110"/>
            <a:chExt cx="1054046" cy="1505779"/>
          </a:xfrm>
        </p:grpSpPr>
        <p:sp>
          <p:nvSpPr>
            <p:cNvPr id="7" name="Нашивка 6"/>
            <p:cNvSpPr/>
            <p:nvPr/>
          </p:nvSpPr>
          <p:spPr>
            <a:xfrm rot="5400000">
              <a:off x="-225866" y="225977"/>
              <a:ext cx="1505779" cy="1054045"/>
            </a:xfrm>
            <a:prstGeom prst="chevr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Нашивка 4"/>
            <p:cNvSpPr/>
            <p:nvPr/>
          </p:nvSpPr>
          <p:spPr>
            <a:xfrm>
              <a:off x="2" y="527133"/>
              <a:ext cx="1054045" cy="4517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kern="1200" dirty="0"/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3476655" y="3907540"/>
            <a:ext cx="21467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3,00%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50058" y="5441662"/>
            <a:ext cx="263886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dirty="0" smtClean="0">
                <a:solidFill>
                  <a:schemeClr val="accent2">
                    <a:lumMod val="50000"/>
                  </a:schemeClr>
                </a:solidFill>
              </a:rPr>
              <a:t>Оршанский</a:t>
            </a:r>
            <a:endParaRPr lang="ru-RU" sz="3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030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873702"/>
              </p:ext>
            </p:extLst>
          </p:nvPr>
        </p:nvGraphicFramePr>
        <p:xfrm>
          <a:off x="230717" y="2564904"/>
          <a:ext cx="8640959" cy="113308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3442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34423"/>
                <a:gridCol w="12344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3442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3442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3442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34423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2024 </a:t>
                      </a:r>
                      <a:r>
                        <a:rPr lang="ru-RU" sz="2000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2025 г.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2026 </a:t>
                      </a:r>
                      <a:r>
                        <a:rPr lang="ru-RU" sz="2000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2027 </a:t>
                      </a:r>
                      <a:r>
                        <a:rPr lang="ru-RU" sz="2000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2028 </a:t>
                      </a:r>
                      <a:r>
                        <a:rPr lang="ru-RU" sz="2000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2029 </a:t>
                      </a:r>
                      <a:r>
                        <a:rPr lang="ru-RU" sz="2000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2030 г.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9031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729</a:t>
                      </a:r>
                      <a:endParaRPr lang="ru-RU" sz="40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4461</a:t>
                      </a:r>
                      <a:endParaRPr lang="ru-RU" sz="37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4220</a:t>
                      </a:r>
                      <a:endParaRPr lang="ru-RU" sz="37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4222</a:t>
                      </a:r>
                      <a:endParaRPr lang="ru-RU" sz="37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4224</a:t>
                      </a:r>
                      <a:endParaRPr lang="ru-RU" sz="37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4224</a:t>
                      </a:r>
                      <a:endParaRPr lang="ru-RU" sz="37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4226</a:t>
                      </a:r>
                      <a:endParaRPr lang="ru-RU" sz="37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83251" y="456348"/>
            <a:ext cx="8215712" cy="78483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ru-RU" sz="4500" b="1" dirty="0" smtClean="0">
                <a:solidFill>
                  <a:schemeClr val="accent2">
                    <a:lumMod val="50000"/>
                  </a:schemeClr>
                </a:solidFill>
              </a:rPr>
              <a:t>Культурное пространство</a:t>
            </a:r>
            <a:endParaRPr lang="ru-RU" sz="45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0463" y="1340768"/>
            <a:ext cx="86973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300" b="1" dirty="0" smtClean="0">
                <a:solidFill>
                  <a:srgbClr val="009DD9">
                    <a:lumMod val="75000"/>
                  </a:srgbClr>
                </a:solidFill>
              </a:rPr>
              <a:t>ПОСЕЩАЕМОСТЬ </a:t>
            </a:r>
            <a:r>
              <a:rPr lang="ru-RU" sz="2300" b="1" dirty="0">
                <a:solidFill>
                  <a:srgbClr val="009DD9">
                    <a:lumMod val="75000"/>
                  </a:srgbClr>
                </a:solidFill>
              </a:rPr>
              <a:t>МЕРОПРИЯТИЙ, </a:t>
            </a:r>
          </a:p>
          <a:p>
            <a:pPr lvl="0" algn="ctr"/>
            <a:r>
              <a:rPr lang="ru-RU" sz="2300" b="1" dirty="0">
                <a:solidFill>
                  <a:srgbClr val="009DD9">
                    <a:lumMod val="75000"/>
                  </a:srgbClr>
                </a:solidFill>
              </a:rPr>
              <a:t>ПРОВОДИМЫХ КЛУБНЫМИ ОРГАНИЗАЦИЯМИ, </a:t>
            </a:r>
            <a:endParaRPr lang="ru-RU" sz="2300" b="1" dirty="0" smtClean="0">
              <a:solidFill>
                <a:srgbClr val="009DD9">
                  <a:lumMod val="75000"/>
                </a:srgbClr>
              </a:solidFill>
            </a:endParaRPr>
          </a:p>
          <a:p>
            <a:pPr lvl="0" algn="ctr"/>
            <a:r>
              <a:rPr lang="ru-RU" sz="2000" b="1" dirty="0" smtClean="0">
                <a:solidFill>
                  <a:srgbClr val="009DD9">
                    <a:lumMod val="75000"/>
                  </a:srgbClr>
                </a:solidFill>
              </a:rPr>
              <a:t>НА </a:t>
            </a:r>
            <a:r>
              <a:rPr lang="ru-RU" sz="2600" b="1" dirty="0">
                <a:solidFill>
                  <a:srgbClr val="009DD9">
                    <a:lumMod val="75000"/>
                  </a:srgbClr>
                </a:solidFill>
              </a:rPr>
              <a:t>1000</a:t>
            </a:r>
            <a:r>
              <a:rPr lang="ru-RU" sz="2000" b="1" dirty="0">
                <a:solidFill>
                  <a:srgbClr val="009DD9">
                    <a:lumMod val="75000"/>
                  </a:srgbClr>
                </a:solidFill>
              </a:rPr>
              <a:t> ЧЕЛ. НАСЕЛЕНИЯ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0463" y="4293096"/>
            <a:ext cx="862535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300" b="1" dirty="0" smtClean="0">
                <a:solidFill>
                  <a:srgbClr val="009DD9">
                    <a:lumMod val="75000"/>
                  </a:srgbClr>
                </a:solidFill>
              </a:rPr>
              <a:t>КОЛИЧЕСТВО ПЛАТНЫХ </a:t>
            </a:r>
            <a:r>
              <a:rPr lang="ru-RU" sz="2300" b="1" dirty="0">
                <a:solidFill>
                  <a:srgbClr val="009DD9">
                    <a:lumMod val="75000"/>
                  </a:srgbClr>
                </a:solidFill>
              </a:rPr>
              <a:t>МЕРОПРИЯТИЙ, </a:t>
            </a:r>
          </a:p>
          <a:p>
            <a:pPr lvl="0" algn="ctr"/>
            <a:r>
              <a:rPr lang="ru-RU" sz="2300" b="1" dirty="0">
                <a:solidFill>
                  <a:srgbClr val="009DD9">
                    <a:lumMod val="75000"/>
                  </a:srgbClr>
                </a:solidFill>
              </a:rPr>
              <a:t>ПРОВОДИМЫХ КЛУБНЫМИ ОРГАНИЗАЦИЯМИ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818510"/>
              </p:ext>
            </p:extLst>
          </p:nvPr>
        </p:nvGraphicFramePr>
        <p:xfrm>
          <a:off x="214430" y="5157192"/>
          <a:ext cx="8640959" cy="113308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34421"/>
                <a:gridCol w="1234423"/>
                <a:gridCol w="1234423"/>
                <a:gridCol w="1234423"/>
                <a:gridCol w="1234423"/>
                <a:gridCol w="1234423"/>
                <a:gridCol w="1234423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2024 </a:t>
                      </a:r>
                      <a:r>
                        <a:rPr lang="ru-RU" sz="2000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2025 г.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2026 </a:t>
                      </a:r>
                      <a:r>
                        <a:rPr lang="ru-RU" sz="2000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2027 </a:t>
                      </a:r>
                      <a:r>
                        <a:rPr lang="ru-RU" sz="2000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2028 </a:t>
                      </a:r>
                      <a:r>
                        <a:rPr lang="ru-RU" sz="2000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2029 </a:t>
                      </a:r>
                      <a:r>
                        <a:rPr lang="ru-RU" sz="2000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2030 г.</a:t>
                      </a:r>
                      <a:endParaRPr lang="ru-RU" sz="2000" dirty="0"/>
                    </a:p>
                  </a:txBody>
                  <a:tcPr/>
                </a:tc>
              </a:tr>
              <a:tr h="629031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27,5</a:t>
                      </a:r>
                      <a:endParaRPr lang="ru-RU" sz="40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26,2</a:t>
                      </a:r>
                      <a:endParaRPr lang="ru-RU" sz="40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27,7</a:t>
                      </a:r>
                      <a:endParaRPr lang="ru-RU" sz="40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27,9</a:t>
                      </a:r>
                      <a:endParaRPr lang="ru-RU" sz="40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28,1</a:t>
                      </a:r>
                      <a:endParaRPr lang="ru-RU" sz="40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28,3</a:t>
                      </a:r>
                      <a:endParaRPr lang="ru-RU" sz="40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28,5</a:t>
                      </a:r>
                      <a:endParaRPr lang="ru-RU" sz="4000" b="1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045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033" y="2559136"/>
            <a:ext cx="5971508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</a:t>
            </a:r>
          </a:p>
          <a:p>
            <a:pPr algn="ctr"/>
            <a:r>
              <a:rPr lang="ru-RU" sz="6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ВНИМАНИЕ!</a:t>
            </a:r>
            <a:endParaRPr lang="ru-RU" sz="6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1083</TotalTime>
  <Words>410</Words>
  <Application>Microsoft Office PowerPoint</Application>
  <PresentationFormat>Экран (4:3)</PresentationFormat>
  <Paragraphs>150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Городская</vt:lpstr>
      <vt:lpstr>Презентация PowerPoint</vt:lpstr>
      <vt:lpstr>Презентация PowerPoint</vt:lpstr>
      <vt:lpstr>2576 ФОРМИРОВАНИЙ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РЕЙТИНГ ПО УЧАСТИЮ В МЕРОПРИЯТИЯХ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</dc:title>
  <dc:creator>Юлия</dc:creator>
  <cp:lastModifiedBy>USER</cp:lastModifiedBy>
  <cp:revision>189</cp:revision>
  <dcterms:created xsi:type="dcterms:W3CDTF">2017-10-23T11:56:00Z</dcterms:created>
  <dcterms:modified xsi:type="dcterms:W3CDTF">2026-02-09T06:06:10Z</dcterms:modified>
</cp:coreProperties>
</file>