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71" r:id="rId2"/>
    <p:sldId id="299" r:id="rId3"/>
    <p:sldId id="300" r:id="rId4"/>
    <p:sldId id="301" r:id="rId5"/>
    <p:sldId id="302" r:id="rId6"/>
    <p:sldId id="303" r:id="rId7"/>
    <p:sldId id="262" r:id="rId8"/>
    <p:sldId id="304" r:id="rId9"/>
    <p:sldId id="305" r:id="rId10"/>
    <p:sldId id="306" r:id="rId11"/>
    <p:sldId id="307" r:id="rId12"/>
    <p:sldId id="277" r:id="rId13"/>
  </p:sldIdLst>
  <p:sldSz cx="18288000" cy="10287000"/>
  <p:notesSz cx="6858000" cy="9144000"/>
  <p:embeddedFontLst>
    <p:embeddedFont>
      <p:font typeface="Georgia" panose="02040502050405020303" pitchFamily="18" charset="0"/>
      <p:regular r:id="rId14"/>
      <p:bold r:id="rId15"/>
      <p:italic r:id="rId16"/>
      <p:boldItalic r:id="rId17"/>
    </p:embeddedFont>
    <p:embeddedFont>
      <p:font typeface="Trebuchet MS" panose="020B0603020202020204" pitchFamily="34" charset="0"/>
      <p:regular r:id="rId18"/>
      <p:bold r:id="rId19"/>
      <p:italic r:id="rId20"/>
      <p:boldItalic r:id="rId21"/>
    </p:embeddedFont>
    <p:embeddedFont>
      <p:font typeface="Wingdings 2" panose="05020102010507070707" pitchFamily="18" charset="2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10820365" y="5715001"/>
            <a:ext cx="7467638" cy="13663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10820401" y="5845515"/>
            <a:ext cx="7467602" cy="28803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10820401" y="6172751"/>
            <a:ext cx="7467602" cy="13716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10820400" y="6246605"/>
            <a:ext cx="3931920" cy="27432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10820400" y="6299358"/>
            <a:ext cx="3931920" cy="13716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10820400" y="5943600"/>
            <a:ext cx="6126480" cy="4114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14753014" y="6091475"/>
            <a:ext cx="3200400" cy="5486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7" name="Прямоугольник 6"/>
          <p:cNvSpPr/>
          <p:nvPr/>
        </p:nvSpPr>
        <p:spPr>
          <a:xfrm>
            <a:off x="2" y="5474493"/>
            <a:ext cx="18288000" cy="36625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10" name="Прямоугольник 9"/>
          <p:cNvSpPr/>
          <p:nvPr/>
        </p:nvSpPr>
        <p:spPr>
          <a:xfrm>
            <a:off x="1" y="5513291"/>
            <a:ext cx="18288002" cy="21101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12828102" y="5464635"/>
            <a:ext cx="5459900" cy="37264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8288000" cy="55525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3602831"/>
            <a:ext cx="16916400" cy="2205038"/>
          </a:xfrm>
        </p:spPr>
        <p:txBody>
          <a:bodyPr anchor="b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5849907"/>
            <a:ext cx="9906000" cy="2628900"/>
          </a:xfrm>
        </p:spPr>
        <p:txBody>
          <a:bodyPr/>
          <a:lstStyle>
            <a:lvl1pPr marL="96012" indent="0" algn="l">
              <a:buNone/>
              <a:defRPr sz="3600">
                <a:solidFill>
                  <a:schemeClr val="tx2"/>
                </a:solidFill>
              </a:defRPr>
            </a:lvl1pPr>
            <a:lvl2pPr marL="685800" indent="0" algn="ctr">
              <a:buNone/>
            </a:lvl2pPr>
            <a:lvl3pPr marL="1371600" indent="0" algn="ctr">
              <a:buNone/>
            </a:lvl3pPr>
            <a:lvl4pPr marL="2057400" indent="0" algn="ctr">
              <a:buNone/>
            </a:lvl4pPr>
            <a:lvl5pPr marL="2743200" indent="0" algn="ctr">
              <a:buNone/>
            </a:lvl5pPr>
            <a:lvl6pPr marL="3429000" indent="0" algn="ctr">
              <a:buNone/>
            </a:lvl6pPr>
            <a:lvl7pPr marL="4114800" indent="0" algn="ctr">
              <a:buNone/>
            </a:lvl7pPr>
            <a:lvl8pPr marL="4800600" indent="0" algn="ctr">
              <a:buNone/>
            </a:lvl8pPr>
            <a:lvl9pPr marL="54864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411200" y="6309360"/>
            <a:ext cx="1920240" cy="685800"/>
          </a:xfrm>
        </p:spPr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0820400" y="6307932"/>
            <a:ext cx="2590800" cy="6858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6640176" y="1704"/>
            <a:ext cx="1495424" cy="548640"/>
          </a:xfrm>
        </p:spPr>
        <p:txBody>
          <a:bodyPr/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75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47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26" y="2971801"/>
            <a:ext cx="15544800" cy="2043113"/>
          </a:xfrm>
        </p:spPr>
        <p:txBody>
          <a:bodyPr anchor="b">
            <a:noAutofit/>
          </a:bodyPr>
          <a:lstStyle>
            <a:lvl1pPr algn="l">
              <a:buNone/>
              <a:defRPr sz="645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4626" y="5050632"/>
            <a:ext cx="15544800" cy="2264568"/>
          </a:xfrm>
        </p:spPr>
        <p:txBody>
          <a:bodyPr anchor="t"/>
          <a:lstStyle>
            <a:lvl1pPr marL="68580" indent="0">
              <a:buNone/>
              <a:defRPr sz="3150" b="0">
                <a:solidFill>
                  <a:schemeClr val="tx2"/>
                </a:solidFill>
              </a:defRPr>
            </a:lvl1pPr>
            <a:lvl2pPr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320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3374137"/>
            <a:ext cx="8077200" cy="6788945"/>
          </a:xfrm>
        </p:spPr>
        <p:txBody>
          <a:bodyPr/>
          <a:lstStyle>
            <a:lvl1pPr>
              <a:defRPr sz="3000"/>
            </a:lvl1pPr>
            <a:lvl2pPr>
              <a:defRPr sz="285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296400" y="3374137"/>
            <a:ext cx="8077200" cy="6788945"/>
          </a:xfrm>
        </p:spPr>
        <p:txBody>
          <a:bodyPr/>
          <a:lstStyle>
            <a:lvl1pPr>
              <a:defRPr sz="3000"/>
            </a:lvl1pPr>
            <a:lvl2pPr>
              <a:defRPr sz="285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408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714500"/>
            <a:ext cx="16764000" cy="1604772"/>
          </a:xfrm>
        </p:spPr>
        <p:txBody>
          <a:bodyPr anchor="ctr"/>
          <a:lstStyle>
            <a:lvl1pPr>
              <a:defRPr sz="6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3367455"/>
            <a:ext cx="8083296" cy="6858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68580" indent="0">
              <a:buNone/>
              <a:defRPr sz="285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3000" b="1"/>
            </a:lvl2pPr>
            <a:lvl3pPr>
              <a:buNone/>
              <a:defRPr sz="2700" b="1"/>
            </a:lvl3pPr>
            <a:lvl4pPr>
              <a:buNone/>
              <a:defRPr sz="2400" b="1"/>
            </a:lvl4pPr>
            <a:lvl5pPr>
              <a:buNone/>
              <a:defRPr sz="24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9442451" y="3367455"/>
            <a:ext cx="8083550" cy="6858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68580" indent="0">
              <a:buNone/>
              <a:defRPr sz="285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3000" b="1"/>
            </a:lvl2pPr>
            <a:lvl3pPr>
              <a:buNone/>
              <a:defRPr sz="2700" b="1"/>
            </a:lvl3pPr>
            <a:lvl4pPr>
              <a:buNone/>
              <a:defRPr sz="2400" b="1"/>
            </a:lvl4pPr>
            <a:lvl5pPr>
              <a:buNone/>
              <a:defRPr sz="24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762000" y="4062779"/>
            <a:ext cx="8083296" cy="5829300"/>
          </a:xfrm>
        </p:spPr>
        <p:txBody>
          <a:bodyPr/>
          <a:lstStyle>
            <a:lvl1pPr>
              <a:defRPr sz="30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436609" y="4062779"/>
            <a:ext cx="8083550" cy="5829300"/>
          </a:xfrm>
        </p:spPr>
        <p:txBody>
          <a:bodyPr/>
          <a:lstStyle>
            <a:lvl1pPr>
              <a:defRPr sz="30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35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16459200" cy="1604772"/>
          </a:xfrm>
        </p:spPr>
        <p:txBody>
          <a:bodyPr anchor="ctr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13167360" y="918972"/>
            <a:ext cx="1914528" cy="685800"/>
          </a:xfrm>
        </p:spPr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515600" y="918972"/>
            <a:ext cx="2651760" cy="685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6349472" y="3408"/>
            <a:ext cx="1524000" cy="548640"/>
          </a:xfrm>
        </p:spPr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98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3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06992" y="1652955"/>
            <a:ext cx="6766560" cy="1316736"/>
          </a:xfrm>
        </p:spPr>
        <p:txBody>
          <a:bodyPr anchor="b"/>
          <a:lstStyle>
            <a:lvl1pPr algn="l">
              <a:buNone/>
              <a:defRPr sz="27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706992" y="3016091"/>
            <a:ext cx="6766560" cy="6926580"/>
          </a:xfrm>
        </p:spPr>
        <p:txBody>
          <a:bodyPr/>
          <a:lstStyle>
            <a:lvl1pPr marL="13716" indent="0">
              <a:buNone/>
              <a:defRPr sz="2100"/>
            </a:lvl1pPr>
            <a:lvl2pPr>
              <a:buNone/>
              <a:defRPr sz="1800"/>
            </a:lvl2pPr>
            <a:lvl3pPr>
              <a:buNone/>
              <a:defRPr sz="1500"/>
            </a:lvl3pPr>
            <a:lvl4pPr>
              <a:buNone/>
              <a:defRPr sz="1350"/>
            </a:lvl4pPr>
            <a:lvl5pPr>
              <a:buNone/>
              <a:defRPr sz="135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04800" y="1164431"/>
            <a:ext cx="10204704" cy="877824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88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0869" y="1663741"/>
            <a:ext cx="1173606" cy="7022456"/>
          </a:xfrm>
        </p:spPr>
        <p:txBody>
          <a:bodyPr vert="vert270" lIns="45720" tIns="0" rIns="45720" anchor="t"/>
          <a:lstStyle>
            <a:lvl1pPr algn="ctr">
              <a:buNone/>
              <a:defRPr sz="3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07342" y="1714500"/>
            <a:ext cx="9144000" cy="6858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48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76886" y="4911463"/>
            <a:ext cx="5181600" cy="3774734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50"/>
            </a:lvl1pPr>
            <a:lvl2pPr>
              <a:buFontTx/>
              <a:buNone/>
              <a:defRPr sz="1800"/>
            </a:lvl2pPr>
            <a:lvl3pPr>
              <a:buFontTx/>
              <a:buNone/>
              <a:defRPr sz="1500"/>
            </a:lvl3pPr>
            <a:lvl4pPr>
              <a:buFontTx/>
              <a:buNone/>
              <a:defRPr sz="1350"/>
            </a:lvl4pPr>
            <a:lvl5pPr>
              <a:buFontTx/>
              <a:buNone/>
              <a:defRPr sz="135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39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447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563600" y="1714500"/>
            <a:ext cx="3810000" cy="82296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714500"/>
            <a:ext cx="12496800" cy="82296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248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2" y="550228"/>
            <a:ext cx="18288000" cy="12661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8288000" cy="46599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462415"/>
            <a:ext cx="18288002" cy="13716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10820365" y="540370"/>
            <a:ext cx="7467638" cy="13663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10820401" y="660169"/>
            <a:ext cx="7467602" cy="270053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10814678" y="746256"/>
            <a:ext cx="6126480" cy="4114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14747292" y="883415"/>
            <a:ext cx="3200400" cy="5486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8169932" y="-3002"/>
            <a:ext cx="115252" cy="93268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8088962" y="-3002"/>
            <a:ext cx="54864" cy="93268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8050856" y="-3002"/>
            <a:ext cx="18288" cy="93268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7950846" y="-3002"/>
            <a:ext cx="54864" cy="93268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7831354" y="570"/>
            <a:ext cx="109728" cy="877824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7746950" y="570"/>
            <a:ext cx="18288" cy="877824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16459200" cy="1600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3374136"/>
            <a:ext cx="16459200" cy="648766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13173072" y="918972"/>
            <a:ext cx="1914528" cy="6858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2"/>
                </a:solidFill>
              </a:defRPr>
            </a:lvl1pPr>
          </a:lstStyle>
          <a:p>
            <a:fld id="{11DC3235-73F8-4BFE-BDBF-0131A2199E54}" type="datetimeFigureOut">
              <a:rPr lang="ru-RU" smtClean="0"/>
              <a:pPr/>
              <a:t>13.02.2025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0515600" y="918972"/>
            <a:ext cx="2651760" cy="6858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6349472" y="3408"/>
            <a:ext cx="1524000" cy="54864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2700">
                <a:solidFill>
                  <a:srgbClr val="FFFFFF"/>
                </a:solidFill>
              </a:defRPr>
            </a:lvl1pPr>
          </a:lstStyle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8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6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548640" indent="-384048" algn="l" rtl="0" eaLnBrk="1" latinLnBrk="0" hangingPunct="1">
        <a:spcBef>
          <a:spcPts val="450"/>
        </a:spcBef>
        <a:buClr>
          <a:schemeClr val="accent3"/>
        </a:buClr>
        <a:buFont typeface="Georgia"/>
        <a:buChar char="•"/>
        <a:defRPr kumimoji="0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7552" indent="-370332" algn="l" rtl="0" eaLnBrk="1" latinLnBrk="0" hangingPunct="1">
        <a:spcBef>
          <a:spcPts val="450"/>
        </a:spcBef>
        <a:buClr>
          <a:schemeClr val="accent2"/>
        </a:buClr>
        <a:buFont typeface="Georgia"/>
        <a:buChar char="▫"/>
        <a:defRPr kumimoji="0" sz="39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385316" indent="-329184" algn="l" rtl="0" eaLnBrk="1" latinLnBrk="0" hangingPunct="1">
        <a:spcBef>
          <a:spcPts val="450"/>
        </a:spcBef>
        <a:buClr>
          <a:schemeClr val="accent1"/>
        </a:buClr>
        <a:buFont typeface="Wingdings 2"/>
        <a:buChar char=""/>
        <a:defRPr kumimoji="0" sz="3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769364" indent="-301752" algn="l" rtl="0" eaLnBrk="1" latinLnBrk="0" hangingPunct="1">
        <a:spcBef>
          <a:spcPts val="450"/>
        </a:spcBef>
        <a:buClr>
          <a:schemeClr val="accent1"/>
        </a:buClr>
        <a:buFont typeface="Wingdings 2"/>
        <a:buChar char=""/>
        <a:defRPr kumimoji="0" sz="33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84832" indent="-274320" algn="l" rtl="0" eaLnBrk="1" latinLnBrk="0" hangingPunct="1">
        <a:spcBef>
          <a:spcPts val="450"/>
        </a:spcBef>
        <a:buClr>
          <a:schemeClr val="accent3"/>
        </a:buClr>
        <a:buFont typeface="Georgia"/>
        <a:buChar char="▫"/>
        <a:defRPr kumimoji="0" sz="3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414016" indent="-274320" algn="l" rtl="0" eaLnBrk="1" latinLnBrk="0" hangingPunct="1">
        <a:spcBef>
          <a:spcPts val="450"/>
        </a:spcBef>
        <a:buClr>
          <a:schemeClr val="accent3"/>
        </a:buClr>
        <a:buFont typeface="Georgia"/>
        <a:buChar char="▫"/>
        <a:defRPr kumimoji="0" sz="27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2743200" indent="-274320" algn="l" rtl="0" eaLnBrk="1" latinLnBrk="0" hangingPunct="1">
        <a:spcBef>
          <a:spcPts val="450"/>
        </a:spcBef>
        <a:buClr>
          <a:schemeClr val="accent3"/>
        </a:buClr>
        <a:buFont typeface="Georgia"/>
        <a:buChar char="▫"/>
        <a:defRPr kumimoji="0" sz="24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3044952" indent="-274320" algn="l" rtl="0" eaLnBrk="1" latinLnBrk="0" hangingPunct="1">
        <a:spcBef>
          <a:spcPts val="450"/>
        </a:spcBef>
        <a:buClr>
          <a:schemeClr val="accent3"/>
        </a:buClr>
        <a:buFont typeface="Georgia"/>
        <a:buChar char="◦"/>
        <a:defRPr kumimoji="0" sz="2250" kern="1200">
          <a:solidFill>
            <a:schemeClr val="accent3"/>
          </a:solidFill>
          <a:latin typeface="+mn-lt"/>
          <a:ea typeface="+mn-ea"/>
          <a:cs typeface="+mn-cs"/>
        </a:defRPr>
      </a:lvl8pPr>
      <a:lvl9pPr marL="3360420" indent="-274320" algn="l" rtl="0" eaLnBrk="1" latinLnBrk="0" hangingPunct="1">
        <a:spcBef>
          <a:spcPts val="450"/>
        </a:spcBef>
        <a:buClr>
          <a:schemeClr val="accent3"/>
        </a:buClr>
        <a:buFont typeface="Georgia"/>
        <a:buChar char="◦"/>
        <a:defRPr kumimoji="0" sz="21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03340" y="1687117"/>
            <a:ext cx="11871702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600"/>
            <a:r>
              <a:rPr lang="be-BY" sz="6600" b="1" spc="15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Сравнительный анализ основных показателей учреждений культуры клубного типа </a:t>
            </a:r>
          </a:p>
          <a:p>
            <a:pPr algn="ctr" defTabSz="1371600"/>
            <a:r>
              <a:rPr lang="be-BY" sz="6600" b="1" spc="15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за 2024 год по данным статистических отчетов </a:t>
            </a:r>
          </a:p>
          <a:p>
            <a:pPr algn="ctr" defTabSz="1371600"/>
            <a:r>
              <a:rPr lang="be-BY" sz="6600" b="1" spc="15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1-клуб и ИБД </a:t>
            </a:r>
            <a:br>
              <a:rPr lang="ru-RU" sz="6000" spc="15" dirty="0">
                <a:solidFill>
                  <a:prstClr val="black"/>
                </a:solidFill>
                <a:latin typeface="Georgia"/>
              </a:rPr>
            </a:br>
            <a:endParaRPr lang="ru-RU" sz="6000" spc="15" dirty="0">
              <a:solidFill>
                <a:prstClr val="black"/>
              </a:solidFill>
              <a:latin typeface="Georgia"/>
            </a:endParaRPr>
          </a:p>
        </p:txBody>
      </p:sp>
    </p:spTree>
  </p:cSld>
  <p:clrMapOvr>
    <a:masterClrMapping/>
  </p:clrMapOvr>
  <p:transition>
    <p:cover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60640" y="715009"/>
            <a:ext cx="4929222" cy="2793072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371600"/>
            <a:r>
              <a:rPr lang="ru-RU" sz="17250" b="1" spc="75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itchFamily="34" charset="0"/>
              </a:rPr>
              <a:t>338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1960" y="1395964"/>
            <a:ext cx="83776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371600"/>
            <a:r>
              <a:rPr lang="ru-RU" sz="4200" b="1" dirty="0">
                <a:solidFill>
                  <a:srgbClr val="009DD9">
                    <a:lumMod val="75000"/>
                  </a:srgbClr>
                </a:solidFill>
                <a:latin typeface="Georgia" panose="02040502050405020303" pitchFamily="18" charset="0"/>
                <a:cs typeface="Arial" pitchFamily="34" charset="0"/>
              </a:rPr>
              <a:t>УЧРЕЖДЕНИЙ КУЛЬТУРЫ </a:t>
            </a:r>
          </a:p>
          <a:p>
            <a:pPr algn="ctr" defTabSz="1371600"/>
            <a:r>
              <a:rPr lang="ru-RU" sz="4200" b="1" dirty="0">
                <a:solidFill>
                  <a:srgbClr val="009DD9">
                    <a:lumMod val="75000"/>
                  </a:srgbClr>
                </a:solidFill>
                <a:latin typeface="Georgia" panose="02040502050405020303" pitchFamily="18" charset="0"/>
                <a:cs typeface="Arial" pitchFamily="34" charset="0"/>
              </a:rPr>
              <a:t>КЛУБНОГО ТИПА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32767" y="4569938"/>
            <a:ext cx="123995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ru-RU" sz="4200" b="1" dirty="0">
                <a:solidFill>
                  <a:srgbClr val="009DD9">
                    <a:lumMod val="75000"/>
                  </a:srgbClr>
                </a:solidFill>
                <a:latin typeface="Georgia" panose="02040502050405020303" pitchFamily="18" charset="0"/>
                <a:cs typeface="Arial" pitchFamily="34" charset="0"/>
              </a:rPr>
              <a:t>СОКРАТИЛАСЬ НА                УЧРЕЖДЕНИЯ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15808" y="3722784"/>
            <a:ext cx="4929222" cy="2169825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37160" tIns="68580" rIns="137160" bIns="6858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371600"/>
            <a:r>
              <a:rPr lang="ru-RU" sz="13200" b="1" spc="7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66503" y="7522634"/>
            <a:ext cx="37257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ru-RU" sz="2700" b="1" dirty="0">
                <a:solidFill>
                  <a:srgbClr val="009DD9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700" b="1" dirty="0">
                <a:solidFill>
                  <a:srgbClr val="009DD9">
                    <a:lumMod val="50000"/>
                  </a:srgbClr>
                </a:solidFill>
                <a:latin typeface="Georgia" panose="02040502050405020303" pitchFamily="18" charset="0"/>
                <a:cs typeface="Arial" pitchFamily="34" charset="0"/>
              </a:rPr>
              <a:t>Оршанский район</a:t>
            </a:r>
          </a:p>
          <a:p>
            <a:pPr defTabSz="1371600"/>
            <a:r>
              <a:rPr lang="ru-RU" sz="2700" b="1" dirty="0">
                <a:solidFill>
                  <a:srgbClr val="009DD9">
                    <a:lumMod val="50000"/>
                  </a:srgbClr>
                </a:solidFill>
                <a:latin typeface="Georgia" panose="02040502050405020303" pitchFamily="18" charset="0"/>
                <a:cs typeface="Arial" pitchFamily="34" charset="0"/>
              </a:rPr>
              <a:t>  </a:t>
            </a:r>
            <a:r>
              <a:rPr lang="ru-RU" sz="2700" b="1" dirty="0" err="1">
                <a:solidFill>
                  <a:srgbClr val="009DD9">
                    <a:lumMod val="50000"/>
                  </a:srgbClr>
                </a:solidFill>
                <a:latin typeface="Georgia" panose="02040502050405020303" pitchFamily="18" charset="0"/>
                <a:cs typeface="Arial" pitchFamily="34" charset="0"/>
              </a:rPr>
              <a:t>Ушачский</a:t>
            </a:r>
            <a:r>
              <a:rPr lang="ru-RU" sz="2700" b="1" dirty="0">
                <a:solidFill>
                  <a:srgbClr val="009DD9">
                    <a:lumMod val="50000"/>
                  </a:srgbClr>
                </a:solidFill>
                <a:latin typeface="Georgia" panose="02040502050405020303" pitchFamily="18" charset="0"/>
                <a:cs typeface="Arial" pitchFamily="34" charset="0"/>
              </a:rPr>
              <a:t> район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32767" y="7499552"/>
            <a:ext cx="6858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371600"/>
            <a:r>
              <a:rPr lang="ru-RU" sz="3000" b="1" dirty="0" err="1">
                <a:solidFill>
                  <a:srgbClr val="009DD9">
                    <a:lumMod val="50000"/>
                  </a:srgbClr>
                </a:solidFill>
                <a:latin typeface="Georgia"/>
                <a:cs typeface="Arial" pitchFamily="34" charset="0"/>
              </a:rPr>
              <a:t>Бешенковичский</a:t>
            </a:r>
            <a:r>
              <a:rPr lang="ru-RU" sz="3000" b="1" dirty="0">
                <a:solidFill>
                  <a:srgbClr val="009DD9">
                    <a:lumMod val="50000"/>
                  </a:srgbClr>
                </a:solidFill>
                <a:latin typeface="Georgia"/>
                <a:cs typeface="Arial" pitchFamily="34" charset="0"/>
              </a:rPr>
              <a:t> район</a:t>
            </a:r>
          </a:p>
          <a:p>
            <a:pPr defTabSz="1371600"/>
            <a:r>
              <a:rPr lang="ru-RU" sz="3000" b="1" dirty="0">
                <a:solidFill>
                  <a:srgbClr val="009DD9">
                    <a:lumMod val="50000"/>
                  </a:srgbClr>
                </a:solidFill>
                <a:latin typeface="Georgia"/>
                <a:cs typeface="Arial" pitchFamily="34" charset="0"/>
              </a:rPr>
              <a:t>Оршанский район</a:t>
            </a:r>
          </a:p>
          <a:p>
            <a:pPr defTabSz="1371600"/>
            <a:r>
              <a:rPr lang="ru-RU" sz="3000" b="1" dirty="0" err="1">
                <a:solidFill>
                  <a:srgbClr val="009DD9">
                    <a:lumMod val="50000"/>
                  </a:srgbClr>
                </a:solidFill>
                <a:latin typeface="Georgia"/>
                <a:cs typeface="Arial" pitchFamily="34" charset="0"/>
              </a:rPr>
              <a:t>Толочинский</a:t>
            </a:r>
            <a:r>
              <a:rPr lang="ru-RU" sz="3000" b="1" dirty="0">
                <a:solidFill>
                  <a:srgbClr val="009DD9">
                    <a:lumMod val="50000"/>
                  </a:srgbClr>
                </a:solidFill>
                <a:latin typeface="Georgia"/>
                <a:cs typeface="Arial" pitchFamily="34" charset="0"/>
              </a:rPr>
              <a:t> район</a:t>
            </a:r>
          </a:p>
          <a:p>
            <a:pPr defTabSz="1371600"/>
            <a:r>
              <a:rPr lang="ru-RU" sz="3000" b="1" dirty="0" err="1">
                <a:solidFill>
                  <a:srgbClr val="009DD9">
                    <a:lumMod val="50000"/>
                  </a:srgbClr>
                </a:solidFill>
                <a:latin typeface="Georgia"/>
                <a:cs typeface="Arial" pitchFamily="34" charset="0"/>
              </a:rPr>
              <a:t>Шумилинский</a:t>
            </a:r>
            <a:r>
              <a:rPr lang="ru-RU" sz="3000" b="1" dirty="0">
                <a:solidFill>
                  <a:srgbClr val="009DD9">
                    <a:lumMod val="50000"/>
                  </a:srgbClr>
                </a:solidFill>
                <a:latin typeface="Georgia"/>
                <a:cs typeface="Arial" pitchFamily="34" charset="0"/>
              </a:rPr>
              <a:t> район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84858" y="5052728"/>
            <a:ext cx="825867" cy="2400657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 defTabSz="1371600"/>
            <a:r>
              <a:rPr lang="ru-RU" sz="1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074669" y="5310164"/>
            <a:ext cx="1308371" cy="2400657"/>
          </a:xfrm>
          <a:prstGeom prst="rect">
            <a:avLst/>
          </a:prstGeom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defTabSz="1371600"/>
            <a:r>
              <a:rPr lang="ru-RU" sz="15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82744514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442046" y="2119165"/>
            <a:ext cx="11658600" cy="2205038"/>
          </a:xfrm>
        </p:spPr>
        <p:txBody>
          <a:bodyPr>
            <a:normAutofit/>
          </a:bodyPr>
          <a:lstStyle/>
          <a:p>
            <a:pPr algn="ctr"/>
            <a:r>
              <a:rPr lang="ru-RU" sz="1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2652</a:t>
            </a:r>
            <a:r>
              <a:rPr lang="ru-RU" dirty="0"/>
              <a:t>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ФОРМИРОВАНИЯ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684037" y="3847357"/>
            <a:ext cx="9384506" cy="21978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- 46</a:t>
            </a:r>
            <a:r>
              <a:rPr lang="ru-RU" sz="1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600" b="1" dirty="0">
                <a:solidFill>
                  <a:schemeClr val="accent2">
                    <a:lumMod val="75000"/>
                  </a:schemeClr>
                </a:solidFill>
              </a:rPr>
              <a:t>к 2023 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18818" y="6223621"/>
            <a:ext cx="95050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600"/>
            <a:r>
              <a:rPr lang="ru-RU" sz="1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32241</a:t>
            </a:r>
            <a:r>
              <a:rPr lang="ru-RU" sz="2700" dirty="0">
                <a:solidFill>
                  <a:prstClr val="black"/>
                </a:solidFill>
                <a:latin typeface="Georgia"/>
              </a:rPr>
              <a:t>    </a:t>
            </a:r>
            <a:r>
              <a:rPr lang="ru-RU" sz="660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человек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69796" y="8059974"/>
            <a:ext cx="770916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1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+ 15 </a:t>
            </a:r>
            <a:r>
              <a:rPr lang="ru-RU" sz="660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к 2023 г.</a:t>
            </a:r>
            <a:r>
              <a:rPr lang="ru-RU" sz="6600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23066" y="1147057"/>
            <a:ext cx="1280350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6000" b="1" dirty="0">
                <a:ln w="18415" cmpd="sng">
                  <a:noFill/>
                  <a:prstDash val="solid"/>
                </a:ln>
                <a:solidFill>
                  <a:srgbClr val="009DD9">
                    <a:lumMod val="50000"/>
                  </a:srgbClr>
                </a:solidFill>
                <a:latin typeface="Georgia" panose="02040502050405020303" pitchFamily="18" charset="0"/>
              </a:rPr>
              <a:t>КЛУБНЫЕ ФОРМИРОВАНИЯ</a:t>
            </a:r>
            <a:r>
              <a:rPr lang="en-US" sz="6000" b="1" dirty="0">
                <a:ln w="18415" cmpd="sng">
                  <a:noFill/>
                  <a:prstDash val="solid"/>
                </a:ln>
                <a:solidFill>
                  <a:srgbClr val="009DD9">
                    <a:lumMod val="50000"/>
                  </a:srgbClr>
                </a:solidFill>
                <a:latin typeface="Georgia" panose="02040502050405020303" pitchFamily="18" charset="0"/>
              </a:rPr>
              <a:t> </a:t>
            </a:r>
            <a:endParaRPr lang="ru-RU" sz="6000" b="1" dirty="0">
              <a:ln w="18415" cmpd="sng">
                <a:noFill/>
                <a:prstDash val="solid"/>
              </a:ln>
              <a:solidFill>
                <a:srgbClr val="009DD9">
                  <a:lumMod val="50000"/>
                </a:srgb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33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03442" y="2767236"/>
          <a:ext cx="10477165" cy="183620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95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54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0021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2020 г.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2021 г.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2022 г.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2023 г.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2024 г.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184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8,1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17459" y="1267933"/>
            <a:ext cx="124861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450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ФОРМИРОВАНИЯ НА </a:t>
            </a:r>
            <a:r>
              <a:rPr lang="ru-RU" sz="600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1</a:t>
            </a:r>
            <a:r>
              <a:rPr lang="ru-RU" sz="450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УЧРЕЖДЕНИЕ</a:t>
            </a:r>
            <a:endParaRPr lang="ru-RU" sz="4500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3340" y="7206935"/>
            <a:ext cx="5545108" cy="2169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25,5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г.Витебск</a:t>
            </a:r>
            <a:endParaRPr lang="ru-RU" sz="375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20,0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г.Новополоцк</a:t>
            </a:r>
            <a:endParaRPr lang="ru-RU" sz="375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  <a:p>
            <a:pPr defTabSz="1371600"/>
            <a:r>
              <a:rPr lang="ru-RU" sz="375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9,3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Поставский</a:t>
            </a:r>
            <a:endParaRPr lang="ru-RU" sz="375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29871" y="7188100"/>
            <a:ext cx="6317940" cy="274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5,5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Бешенковичский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 </a:t>
            </a: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6,3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Верхнедвинский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,      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Сенненский</a:t>
            </a:r>
            <a:endParaRPr lang="ru-RU" sz="375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6,6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Дубровенский</a:t>
            </a:r>
            <a:endParaRPr lang="ru-RU" sz="375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931532" y="5262315"/>
            <a:ext cx="1404156" cy="1512168"/>
            <a:chOff x="1" y="-1"/>
            <a:chExt cx="1200158" cy="1714512"/>
          </a:xfrm>
        </p:grpSpPr>
        <p:sp>
          <p:nvSpPr>
            <p:cNvPr id="9" name="Нашивка 8"/>
            <p:cNvSpPr/>
            <p:nvPr/>
          </p:nvSpPr>
          <p:spPr>
            <a:xfrm rot="16200000">
              <a:off x="-257176" y="257176"/>
              <a:ext cx="1714512" cy="1200158"/>
            </a:xfrm>
            <a:prstGeom prst="chevron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Нашивка 4"/>
            <p:cNvSpPr/>
            <p:nvPr/>
          </p:nvSpPr>
          <p:spPr>
            <a:xfrm rot="10800000">
              <a:off x="1" y="600078"/>
              <a:ext cx="1200158" cy="5143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400" dirty="0">
                <a:solidFill>
                  <a:srgbClr val="92D050"/>
                </a:solidFill>
                <a:latin typeface="Georgia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1952312" y="5268785"/>
            <a:ext cx="1473057" cy="1512168"/>
            <a:chOff x="1" y="110"/>
            <a:chExt cx="1054046" cy="1505779"/>
          </a:xfrm>
        </p:grpSpPr>
        <p:sp>
          <p:nvSpPr>
            <p:cNvPr id="12" name="Нашивка 11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dirty="0">
                <a:solidFill>
                  <a:prstClr val="white"/>
                </a:solidFill>
                <a:latin typeface="Georg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6432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5457" y="2335188"/>
            <a:ext cx="11078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600"/>
            <a:r>
              <a:rPr lang="ru-RU" sz="1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96356</a:t>
            </a:r>
            <a:r>
              <a:rPr lang="ru-RU" sz="27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52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МЕРОПРИЯТИЙ</a:t>
            </a:r>
            <a:endParaRPr lang="ru-RU" sz="5250" dirty="0">
              <a:solidFill>
                <a:srgbClr val="009DD9">
                  <a:lumMod val="75000"/>
                </a:srgbClr>
              </a:solidFill>
              <a:latin typeface="Georgi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12510" y="4171392"/>
            <a:ext cx="861979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1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+1117 </a:t>
            </a:r>
            <a:r>
              <a:rPr lang="ru-RU" sz="660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к 2023 г.</a:t>
            </a:r>
            <a:endParaRPr lang="ru-RU" sz="6600" dirty="0">
              <a:solidFill>
                <a:srgbClr val="009DD9">
                  <a:lumMod val="75000"/>
                </a:srgbClr>
              </a:solidFill>
              <a:latin typeface="Georgi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79305" y="5835060"/>
            <a:ext cx="532068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1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913356</a:t>
            </a:r>
            <a:endParaRPr lang="ru-RU" sz="375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95928" y="6331632"/>
            <a:ext cx="6983002" cy="1154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34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ПОСЕТИТЕЛЕЙ </a:t>
            </a:r>
          </a:p>
          <a:p>
            <a:pPr defTabSz="1371600"/>
            <a:r>
              <a:rPr lang="ru-RU" sz="34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ПЛАТНЫХ МЕРОПРИЯТИЙ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39379" y="7735788"/>
            <a:ext cx="964558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1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+33519 </a:t>
            </a:r>
            <a:r>
              <a:rPr lang="ru-RU" sz="660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к 2023 г.</a:t>
            </a:r>
            <a:endParaRPr lang="ru-RU" sz="6600" dirty="0">
              <a:solidFill>
                <a:srgbClr val="009DD9">
                  <a:lumMod val="75000"/>
                </a:srgbClr>
              </a:solidFill>
              <a:latin typeface="Georgi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13992" y="1039045"/>
            <a:ext cx="1340142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6000" b="1" dirty="0">
                <a:ln w="18415" cmpd="sng">
                  <a:noFill/>
                  <a:prstDash val="solid"/>
                </a:ln>
                <a:solidFill>
                  <a:srgbClr val="009DD9">
                    <a:lumMod val="50000"/>
                  </a:srgbClr>
                </a:solidFill>
                <a:latin typeface="Georgia" panose="02040502050405020303" pitchFamily="18" charset="0"/>
              </a:rPr>
              <a:t>КУЛЬТУРНЫЕ 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val="1574034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635389" y="2659224"/>
          <a:ext cx="11017225" cy="183620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03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3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34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0021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2020 г.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2021 г.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2022 г.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2023 г.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/>
                        <a:t>2024 г.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184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233,3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258,4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275,1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280,1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285,1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719384" y="982715"/>
            <a:ext cx="13040749" cy="1084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9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МЕРОПРИЯТИЯ НА </a:t>
            </a:r>
            <a:r>
              <a:rPr lang="ru-RU" sz="64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1</a:t>
            </a:r>
            <a:r>
              <a:rPr lang="ru-RU" sz="49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УЧРЕЖДЕНИЕ</a:t>
            </a:r>
            <a:endParaRPr lang="ru-RU" sz="4950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79304" y="7333307"/>
            <a:ext cx="5859296" cy="2169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570,5</a:t>
            </a:r>
            <a:r>
              <a:rPr lang="ru-RU" sz="3750" dirty="0">
                <a:solidFill>
                  <a:prstClr val="black"/>
                </a:solidFill>
                <a:latin typeface="Georgia"/>
              </a:rPr>
              <a:t> 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–</a:t>
            </a:r>
            <a:r>
              <a:rPr lang="ru-RU" sz="3750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г.Витебск</a:t>
            </a:r>
            <a:endParaRPr lang="ru-RU" sz="375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428,0</a:t>
            </a:r>
            <a:r>
              <a:rPr lang="ru-RU" sz="3750" dirty="0">
                <a:solidFill>
                  <a:prstClr val="black"/>
                </a:solidFill>
                <a:latin typeface="Georgia"/>
              </a:rPr>
              <a:t> 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г.Новополоцк</a:t>
            </a:r>
            <a:endParaRPr lang="ru-RU" sz="375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363,8</a:t>
            </a:r>
            <a:r>
              <a:rPr lang="ru-RU" sz="3750" dirty="0">
                <a:solidFill>
                  <a:prstClr val="black"/>
                </a:solidFill>
                <a:latin typeface="Georgia"/>
              </a:rPr>
              <a:t> 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– Полоцкий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144001" y="7313483"/>
            <a:ext cx="669003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224,6</a:t>
            </a:r>
            <a:r>
              <a:rPr lang="ru-RU" sz="3750" dirty="0">
                <a:solidFill>
                  <a:prstClr val="black"/>
                </a:solidFill>
                <a:latin typeface="Georgia"/>
              </a:rPr>
              <a:t> 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Докшицкий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 </a:t>
            </a: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231,8</a:t>
            </a:r>
            <a:r>
              <a:rPr lang="ru-RU" sz="3750" dirty="0">
                <a:solidFill>
                  <a:prstClr val="black"/>
                </a:solidFill>
                <a:latin typeface="Georgia"/>
              </a:rPr>
              <a:t> 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Лиозненский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 </a:t>
            </a: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239,2</a:t>
            </a:r>
            <a:r>
              <a:rPr lang="ru-RU" sz="3750" dirty="0">
                <a:solidFill>
                  <a:prstClr val="black"/>
                </a:solidFill>
                <a:latin typeface="Georgia"/>
              </a:rPr>
              <a:t> 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Верхнедвинский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4931532" y="5262315"/>
            <a:ext cx="1404156" cy="1512168"/>
            <a:chOff x="1" y="-1"/>
            <a:chExt cx="1200158" cy="1714512"/>
          </a:xfrm>
        </p:grpSpPr>
        <p:sp>
          <p:nvSpPr>
            <p:cNvPr id="8" name="Нашивка 7"/>
            <p:cNvSpPr/>
            <p:nvPr/>
          </p:nvSpPr>
          <p:spPr>
            <a:xfrm rot="16200000">
              <a:off x="-257176" y="257176"/>
              <a:ext cx="1714512" cy="1200158"/>
            </a:xfrm>
            <a:prstGeom prst="chevron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Нашивка 4"/>
            <p:cNvSpPr/>
            <p:nvPr/>
          </p:nvSpPr>
          <p:spPr>
            <a:xfrm rot="10800000">
              <a:off x="1" y="600078"/>
              <a:ext cx="1200158" cy="5143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400" dirty="0">
                <a:solidFill>
                  <a:prstClr val="white"/>
                </a:solidFill>
                <a:latin typeface="Georgia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1520264" y="5271851"/>
            <a:ext cx="1473057" cy="1512168"/>
            <a:chOff x="1" y="110"/>
            <a:chExt cx="1054046" cy="1505779"/>
          </a:xfrm>
        </p:grpSpPr>
        <p:sp>
          <p:nvSpPr>
            <p:cNvPr id="11" name="Нашивка 10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dirty="0">
                <a:solidFill>
                  <a:prstClr val="white"/>
                </a:solidFill>
                <a:latin typeface="Georg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1047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0" y="964377"/>
            <a:ext cx="12344400" cy="16002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РЕЙТИНГ ПО УЧАСТИЮ В МЕРОПРИЯТИЯХ</a:t>
            </a:r>
            <a:endParaRPr lang="ru-RU" sz="27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Рисунок 5" descr="стрелка зелена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37550">
            <a:off x="3020351" y="1180415"/>
            <a:ext cx="2641665" cy="85541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36488" y="7247019"/>
            <a:ext cx="5551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ru-RU" sz="4800" b="1" dirty="0" err="1">
                <a:solidFill>
                  <a:srgbClr val="0070C0"/>
                </a:solidFill>
                <a:latin typeface="Georgia"/>
              </a:rPr>
              <a:t>Глубокский</a:t>
            </a:r>
            <a:endParaRPr lang="ru-RU" sz="4800" b="1" dirty="0">
              <a:solidFill>
                <a:srgbClr val="0070C0"/>
              </a:solidFill>
              <a:latin typeface="Georg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56747" y="8130112"/>
            <a:ext cx="6122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ru-RU" sz="4800" b="1" dirty="0">
                <a:solidFill>
                  <a:srgbClr val="0070C0"/>
                </a:solidFill>
                <a:latin typeface="Georgia"/>
              </a:rPr>
              <a:t>Оршанский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46716" y="5359524"/>
            <a:ext cx="5671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ru-RU" sz="4800" b="1" dirty="0" err="1">
                <a:solidFill>
                  <a:srgbClr val="0070C0"/>
                </a:solidFill>
                <a:latin typeface="Georgia"/>
              </a:rPr>
              <a:t>Лепельский</a:t>
            </a:r>
            <a:endParaRPr lang="ru-RU" sz="4800" b="1" dirty="0">
              <a:solidFill>
                <a:srgbClr val="0070C0"/>
              </a:solidFill>
              <a:latin typeface="Georgi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28275" y="6353848"/>
            <a:ext cx="7781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ru-RU" sz="4800" b="1" dirty="0" err="1">
                <a:solidFill>
                  <a:srgbClr val="0070C0"/>
                </a:solidFill>
                <a:latin typeface="Georgia"/>
              </a:rPr>
              <a:t>Шумилинский</a:t>
            </a:r>
            <a:endParaRPr lang="ru-RU" sz="4800" b="1" dirty="0">
              <a:solidFill>
                <a:srgbClr val="0070C0"/>
              </a:solidFill>
              <a:latin typeface="Georgi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46716" y="3577924"/>
            <a:ext cx="5598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ru-RU" sz="4800" b="1" dirty="0" err="1">
                <a:solidFill>
                  <a:srgbClr val="0070C0"/>
                </a:solidFill>
                <a:latin typeface="Georgia"/>
              </a:rPr>
              <a:t>г.Витебск</a:t>
            </a:r>
            <a:endParaRPr lang="ru-RU" sz="4800" b="1" dirty="0">
              <a:solidFill>
                <a:srgbClr val="0070C0"/>
              </a:solidFill>
              <a:latin typeface="Georgia"/>
            </a:endParaRPr>
          </a:p>
        </p:txBody>
      </p:sp>
      <p:pic>
        <p:nvPicPr>
          <p:cNvPr id="15" name="Рисунок 14" descr="красная стрелк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2193" y="6318433"/>
            <a:ext cx="1055981" cy="343661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683028" y="7231010"/>
            <a:ext cx="427392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ru-RU" sz="4500" b="1" dirty="0" err="1">
                <a:solidFill>
                  <a:srgbClr val="0070C0"/>
                </a:solidFill>
                <a:latin typeface="Georgia"/>
              </a:rPr>
              <a:t>Чашникский</a:t>
            </a:r>
            <a:endParaRPr lang="ru-RU" sz="4500" b="1" dirty="0">
              <a:solidFill>
                <a:srgbClr val="0070C0"/>
              </a:solidFill>
              <a:latin typeface="Georgi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56747" y="4469817"/>
            <a:ext cx="37195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/>
            <a:r>
              <a:rPr lang="ru-RU" sz="4800" b="1" dirty="0">
                <a:solidFill>
                  <a:srgbClr val="0070C0"/>
                </a:solidFill>
                <a:latin typeface="Georgia"/>
              </a:rPr>
              <a:t>Полоцкий</a:t>
            </a:r>
          </a:p>
        </p:txBody>
      </p:sp>
    </p:spTree>
  </p:cSld>
  <p:clrMapOvr>
    <a:masterClrMapping/>
  </p:clrMapOvr>
  <p:transition>
    <p:cover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70409" y="1267932"/>
            <a:ext cx="1318021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420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МЕРОПРИЯТИЯ НА БЕЛОРУССКОМ ЯЗЫКЕ</a:t>
            </a:r>
            <a:endParaRPr lang="ru-RU" sz="4200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3340" y="7206935"/>
            <a:ext cx="5545108" cy="2169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31,9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Докшицкий</a:t>
            </a:r>
            <a:endParaRPr lang="ru-RU" sz="375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30,4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Витебский</a:t>
            </a: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22,4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г.Новополоцк</a:t>
            </a:r>
            <a:endParaRPr lang="ru-RU" sz="375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29871" y="7188099"/>
            <a:ext cx="6317940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Россонский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 </a:t>
            </a:r>
          </a:p>
          <a:p>
            <a:pPr defTabSz="1371600"/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3,1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</a:t>
            </a:r>
            <a:r>
              <a:rPr lang="ru-RU" sz="375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Шумилинский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</a:t>
            </a:r>
            <a:r>
              <a:rPr lang="ru-RU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3,8</a:t>
            </a:r>
            <a:r>
              <a:rPr lang="ru-RU" sz="375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 – Оршанский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4931532" y="5262315"/>
            <a:ext cx="1404156" cy="1512168"/>
            <a:chOff x="1" y="-1"/>
            <a:chExt cx="1200158" cy="1714512"/>
          </a:xfrm>
        </p:grpSpPr>
        <p:sp>
          <p:nvSpPr>
            <p:cNvPr id="9" name="Нашивка 8"/>
            <p:cNvSpPr/>
            <p:nvPr/>
          </p:nvSpPr>
          <p:spPr>
            <a:xfrm rot="16200000">
              <a:off x="-257176" y="257176"/>
              <a:ext cx="1714512" cy="1200158"/>
            </a:xfrm>
            <a:prstGeom prst="chevron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Нашивка 4"/>
            <p:cNvSpPr/>
            <p:nvPr/>
          </p:nvSpPr>
          <p:spPr>
            <a:xfrm rot="10800000">
              <a:off x="1" y="600078"/>
              <a:ext cx="1200158" cy="5143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400" dirty="0">
                <a:solidFill>
                  <a:srgbClr val="92D050"/>
                </a:solidFill>
                <a:latin typeface="Georgia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1952312" y="5268785"/>
            <a:ext cx="1473057" cy="1512168"/>
            <a:chOff x="1" y="110"/>
            <a:chExt cx="1054046" cy="1505779"/>
          </a:xfrm>
        </p:grpSpPr>
        <p:sp>
          <p:nvSpPr>
            <p:cNvPr id="12" name="Нашивка 11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dirty="0">
                <a:solidFill>
                  <a:prstClr val="white"/>
                </a:solidFill>
                <a:latin typeface="Georgia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3223104" y="2076252"/>
            <a:ext cx="11319124" cy="1708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105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10777</a:t>
            </a:r>
            <a:r>
              <a:rPr lang="ru-RU" sz="27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600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МЕРОПРИЯТИЙ</a:t>
            </a:r>
            <a:endParaRPr lang="ru-RU" sz="6000" dirty="0">
              <a:solidFill>
                <a:srgbClr val="009DD9">
                  <a:lumMod val="75000"/>
                </a:srgbClr>
              </a:solidFill>
              <a:latin typeface="Georgi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83602" y="3855191"/>
            <a:ext cx="10335522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75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11,2% </a:t>
            </a:r>
            <a:r>
              <a:rPr lang="ru-RU" sz="4500" b="1" dirty="0">
                <a:solidFill>
                  <a:srgbClr val="009DD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ВСЕХ МЕРОПРИЯТИЙ</a:t>
            </a:r>
            <a:endParaRPr lang="ru-RU" sz="4500" b="1" dirty="0">
              <a:solidFill>
                <a:srgbClr val="009DD9">
                  <a:lumMod val="75000"/>
                </a:srgbClr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13774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95328" y="1147057"/>
            <a:ext cx="1209734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600"/>
            <a:r>
              <a:rPr lang="ru-RU" sz="750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КУЛЬТУРА БЕЛАРУСИ</a:t>
            </a:r>
            <a:endParaRPr lang="ru-RU" sz="7500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55268" y="2551212"/>
            <a:ext cx="1328547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600"/>
            <a:r>
              <a:rPr lang="ru-RU" sz="37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КОЛИЧЕСТВО МЕРОПРИЯТИЙ, </a:t>
            </a:r>
          </a:p>
          <a:p>
            <a:pPr algn="ctr" defTabSz="1371600"/>
            <a:r>
              <a:rPr lang="ru-RU" sz="37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ПРОВОДИМЫХ КЛУБНЫМИ ОРГАНИЗАЦИЯМИ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98948" y="3843873"/>
            <a:ext cx="6391493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1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96,4</a:t>
            </a:r>
            <a:r>
              <a:rPr lang="ru-RU" sz="6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50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ТЫС.ЕД.</a:t>
            </a:r>
            <a:endParaRPr lang="ru-RU" sz="4500" dirty="0">
              <a:solidFill>
                <a:srgbClr val="009DD9">
                  <a:lumMod val="75000"/>
                </a:srgbClr>
              </a:solidFill>
              <a:latin typeface="Georgi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095328" y="8167835"/>
            <a:ext cx="1473057" cy="1512168"/>
            <a:chOff x="1" y="110"/>
            <a:chExt cx="1054046" cy="1505779"/>
          </a:xfrm>
        </p:grpSpPr>
        <p:sp>
          <p:nvSpPr>
            <p:cNvPr id="7" name="Нашивка 6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dirty="0">
                <a:solidFill>
                  <a:prstClr val="white"/>
                </a:solidFill>
                <a:latin typeface="Georgi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6811899" y="5874588"/>
            <a:ext cx="3956531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81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92,0</a:t>
            </a:r>
            <a:r>
              <a:rPr lang="ru-RU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700" b="1" i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ТЫС.ЕД.</a:t>
            </a:r>
            <a:endParaRPr lang="ru-RU" sz="2700" i="1" dirty="0">
              <a:solidFill>
                <a:srgbClr val="009DD9">
                  <a:lumMod val="75000"/>
                </a:srgbClr>
              </a:solidFill>
              <a:latin typeface="Georgi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31532" y="7910571"/>
            <a:ext cx="389561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50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Поставский</a:t>
            </a:r>
            <a:endParaRPr lang="ru-RU" sz="450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59311" y="8849006"/>
            <a:ext cx="3193503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50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г.Витебск</a:t>
            </a:r>
            <a:endParaRPr lang="ru-RU" sz="450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299626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51955" y="1147057"/>
            <a:ext cx="13388789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600"/>
            <a:r>
              <a:rPr lang="ru-RU" sz="37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КОЛИЧЕСТВО ПОСЕЩЕНИЙ МЕРОПРИЯТИЙ, </a:t>
            </a:r>
          </a:p>
          <a:p>
            <a:pPr algn="ctr" defTabSz="1371600"/>
            <a:r>
              <a:rPr lang="ru-RU" sz="37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ПРОВОДИМЫХ КЛУБНЫМИ ОРГАНИЗАЦИЯМИ, НА </a:t>
            </a:r>
            <a:r>
              <a:rPr lang="ru-RU" sz="52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1000</a:t>
            </a:r>
            <a:r>
              <a:rPr lang="ru-RU" sz="37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 ЧЕЛ. НАСЕЛЕНИЯ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07263" y="3415308"/>
            <a:ext cx="300755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1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844</a:t>
            </a:r>
            <a:endParaRPr lang="ru-RU" sz="4500" dirty="0">
              <a:solidFill>
                <a:srgbClr val="009DD9">
                  <a:lumMod val="75000"/>
                </a:srgbClr>
              </a:solidFill>
              <a:latin typeface="Georgi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095330" y="7837352"/>
            <a:ext cx="1473057" cy="1512168"/>
            <a:chOff x="1" y="110"/>
            <a:chExt cx="1054046" cy="1505779"/>
          </a:xfrm>
        </p:grpSpPr>
        <p:sp>
          <p:nvSpPr>
            <p:cNvPr id="7" name="Нашивка 6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dirty="0">
                <a:solidFill>
                  <a:prstClr val="white"/>
                </a:solidFill>
                <a:latin typeface="Georgi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8153084" y="5861310"/>
            <a:ext cx="1915909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81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650</a:t>
            </a:r>
            <a:endParaRPr lang="ru-RU" sz="2700" i="1" dirty="0">
              <a:solidFill>
                <a:srgbClr val="0070C0"/>
              </a:solidFill>
              <a:latin typeface="Georgi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11088" y="7753050"/>
            <a:ext cx="545053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50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Верхнедвинский</a:t>
            </a:r>
            <a:endParaRPr lang="ru-RU" sz="450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0940" y="8668347"/>
            <a:ext cx="399179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50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Сенненский</a:t>
            </a:r>
            <a:endParaRPr lang="ru-RU" sz="450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617860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51955" y="1147057"/>
            <a:ext cx="1338878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600"/>
            <a:r>
              <a:rPr lang="ru-RU" sz="3750" b="1" dirty="0">
                <a:solidFill>
                  <a:srgbClr val="009DD9">
                    <a:lumMod val="75000"/>
                  </a:srgbClr>
                </a:solidFill>
                <a:latin typeface="Georgia"/>
              </a:rPr>
              <a:t>ДОЛЯ НАСЕЛЕНИЯ, ВОВЛЕЧЕННОГО В ДЕЯТЕЛЬНОСТЬ КЛУБНЫХ ФОРМИРОВАНИЙ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55123" y="3091272"/>
            <a:ext cx="4982453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1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2,98%</a:t>
            </a:r>
            <a:endParaRPr lang="ru-RU" sz="4500" dirty="0">
              <a:solidFill>
                <a:srgbClr val="009DD9">
                  <a:lumMod val="75000"/>
                </a:srgbClr>
              </a:solidFill>
              <a:latin typeface="Georgi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095330" y="7837352"/>
            <a:ext cx="1473057" cy="1512168"/>
            <a:chOff x="1" y="110"/>
            <a:chExt cx="1054046" cy="1505779"/>
          </a:xfrm>
        </p:grpSpPr>
        <p:sp>
          <p:nvSpPr>
            <p:cNvPr id="7" name="Нашивка 6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dirty="0">
                <a:solidFill>
                  <a:prstClr val="white"/>
                </a:solidFill>
                <a:latin typeface="Georgi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7547151" y="5861310"/>
            <a:ext cx="3127779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81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2,95%</a:t>
            </a:r>
            <a:endParaRPr lang="ru-RU" sz="2700" i="1" dirty="0">
              <a:solidFill>
                <a:srgbClr val="0070C0"/>
              </a:solidFill>
              <a:latin typeface="Georgi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11087" y="7753050"/>
            <a:ext cx="386355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500" b="1" dirty="0">
                <a:solidFill>
                  <a:srgbClr val="009DD9">
                    <a:lumMod val="50000"/>
                  </a:srgbClr>
                </a:solidFill>
                <a:latin typeface="Georgia"/>
              </a:rPr>
              <a:t>Оршанский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30940" y="8668347"/>
            <a:ext cx="384752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ru-RU" sz="4500" b="1" dirty="0" err="1">
                <a:solidFill>
                  <a:srgbClr val="009DD9">
                    <a:lumMod val="50000"/>
                  </a:srgbClr>
                </a:solidFill>
                <a:latin typeface="Georgia"/>
              </a:rPr>
              <a:t>Россонский</a:t>
            </a:r>
            <a:endParaRPr lang="ru-RU" sz="4500" b="1" dirty="0">
              <a:solidFill>
                <a:srgbClr val="009DD9">
                  <a:lumMod val="50000"/>
                </a:srgbClr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033030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04019" y="3838704"/>
            <a:ext cx="8863324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600"/>
            <a:r>
              <a:rPr lang="ru-RU" sz="9000" b="1" dirty="0">
                <a:solidFill>
                  <a:srgbClr val="0F6F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СПАСИБО ЗА </a:t>
            </a:r>
          </a:p>
          <a:p>
            <a:pPr algn="ctr" defTabSz="1371600"/>
            <a:r>
              <a:rPr lang="ru-RU" sz="9000" b="1" dirty="0">
                <a:solidFill>
                  <a:srgbClr val="0F6F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ВНИМАНИЕ!</a:t>
            </a:r>
          </a:p>
        </p:txBody>
      </p:sp>
    </p:spTree>
  </p:cSld>
  <p:clrMapOvr>
    <a:masterClrMapping/>
  </p:clrMapOvr>
  <p:transition>
    <p:cover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278</Words>
  <Application>Microsoft Office PowerPoint</Application>
  <PresentationFormat>Произвольный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Georgia</vt:lpstr>
      <vt:lpstr>Trebuchet MS</vt:lpstr>
      <vt:lpstr>Arial</vt:lpstr>
      <vt:lpstr>Wingdings 2</vt:lpstr>
      <vt:lpstr>Городская</vt:lpstr>
      <vt:lpstr>Презентация PowerPoint</vt:lpstr>
      <vt:lpstr>Презентация PowerPoint</vt:lpstr>
      <vt:lpstr>2652 ФОРМИРОВАНИЯ</vt:lpstr>
      <vt:lpstr>Презентация PowerPoint</vt:lpstr>
      <vt:lpstr>Презентация PowerPoint</vt:lpstr>
      <vt:lpstr>Презентация PowerPoint</vt:lpstr>
      <vt:lpstr>РЕЙТИНГ ПО УЧАСТИЮ В МЕРОПРИЯТИЯХ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Project</dc:title>
  <cp:lastModifiedBy>USER</cp:lastModifiedBy>
  <cp:revision>7</cp:revision>
  <dcterms:created xsi:type="dcterms:W3CDTF">2006-08-16T00:00:00Z</dcterms:created>
  <dcterms:modified xsi:type="dcterms:W3CDTF">2025-02-13T05:10:24Z</dcterms:modified>
  <dc:identifier>DAGdkytC5KY</dc:identifier>
</cp:coreProperties>
</file>